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65" r:id="rId3"/>
    <p:sldId id="266" r:id="rId4"/>
    <p:sldId id="267" r:id="rId5"/>
    <p:sldId id="268" r:id="rId6"/>
    <p:sldId id="269" r:id="rId7"/>
    <p:sldId id="290" r:id="rId8"/>
    <p:sldId id="277" r:id="rId9"/>
    <p:sldId id="291" r:id="rId10"/>
    <p:sldId id="276" r:id="rId11"/>
    <p:sldId id="270" r:id="rId12"/>
    <p:sldId id="274" r:id="rId13"/>
    <p:sldId id="275" r:id="rId14"/>
    <p:sldId id="273" r:id="rId15"/>
    <p:sldId id="271" r:id="rId16"/>
    <p:sldId id="272" r:id="rId17"/>
    <p:sldId id="278" r:id="rId18"/>
    <p:sldId id="258" r:id="rId19"/>
    <p:sldId id="259" r:id="rId20"/>
    <p:sldId id="264" r:id="rId21"/>
    <p:sldId id="260" r:id="rId22"/>
    <p:sldId id="261" r:id="rId23"/>
    <p:sldId id="262" r:id="rId24"/>
    <p:sldId id="263" r:id="rId25"/>
    <p:sldId id="279" r:id="rId26"/>
    <p:sldId id="280" r:id="rId27"/>
    <p:sldId id="288" r:id="rId28"/>
    <p:sldId id="281" r:id="rId29"/>
    <p:sldId id="289" r:id="rId30"/>
    <p:sldId id="282" r:id="rId31"/>
    <p:sldId id="283" r:id="rId32"/>
    <p:sldId id="284" r:id="rId33"/>
    <p:sldId id="285" r:id="rId34"/>
    <p:sldId id="286" r:id="rId35"/>
    <p:sldId id="287" r:id="rId36"/>
    <p:sldId id="292" r:id="rId37"/>
    <p:sldId id="25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10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F1A5D-263D-984D-8A52-FD39B684923A}" type="datetimeFigureOut">
              <a:rPr lang="en-US" smtClean="0"/>
              <a:t>24/01/2013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0BAA8-71AC-6843-93A0-A0F6F07FCCAD}" type="slidenum">
              <a:rPr lang="en-US" smtClean="0"/>
              <a:t>‹#›</a:t>
            </a:fld>
            <a:endParaRPr lang="en-US"/>
          </a:p>
        </p:txBody>
      </p:sp>
    </p:spTree>
    <p:extLst>
      <p:ext uri="{BB962C8B-B14F-4D97-AF65-F5344CB8AC3E}">
        <p14:creationId xmlns:p14="http://schemas.microsoft.com/office/powerpoint/2010/main" val="31191520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hangingPunct="1">
              <a:defRPr/>
            </a:pPr>
            <a:r>
              <a:rPr lang="en-AU" dirty="0" smtClean="0">
                <a:latin typeface="Arial Narrow"/>
                <a:cs typeface="Arial Narrow"/>
              </a:rPr>
              <a:t>Teachers can construct collections of different types: for different purposes and for different types of students. </a:t>
            </a:r>
          </a:p>
          <a:p>
            <a:pPr eaLnBrk="1" hangingPunct="1">
              <a:defRPr/>
            </a:pPr>
            <a:r>
              <a:rPr lang="en-AU" dirty="0" smtClean="0">
                <a:latin typeface="Arial Narrow"/>
                <a:cs typeface="Arial Narrow"/>
              </a:rPr>
              <a:t>The collections can be:</a:t>
            </a:r>
          </a:p>
          <a:p>
            <a:pPr marL="457133" indent="-457133" eaLnBrk="1" hangingPunct="1">
              <a:buFont typeface="+mj-lt"/>
              <a:buAutoNum type="arabicPeriod"/>
              <a:defRPr/>
            </a:pPr>
            <a:r>
              <a:rPr lang="en-AU" dirty="0" smtClean="0">
                <a:latin typeface="Arial Narrow"/>
                <a:cs typeface="Arial Narrow"/>
              </a:rPr>
              <a:t>item specific  </a:t>
            </a:r>
          </a:p>
          <a:p>
            <a:pPr marL="457133" indent="-457133" eaLnBrk="1" hangingPunct="1">
              <a:buFont typeface="+mj-lt"/>
              <a:buAutoNum type="arabicPeriod"/>
              <a:defRPr/>
            </a:pPr>
            <a:r>
              <a:rPr lang="en-AU" b="1" dirty="0" smtClean="0">
                <a:latin typeface="Arial Narrow"/>
                <a:cs typeface="Arial Narrow"/>
              </a:rPr>
              <a:t>domain and/or topic specific</a:t>
            </a:r>
          </a:p>
          <a:p>
            <a:pPr marL="457133" indent="-457133" eaLnBrk="1" hangingPunct="1">
              <a:buFont typeface="+mj-lt"/>
              <a:buAutoNum type="arabicPeriod"/>
              <a:defRPr/>
            </a:pPr>
            <a:r>
              <a:rPr lang="en-AU" dirty="0" smtClean="0">
                <a:latin typeface="Arial Narrow"/>
                <a:cs typeface="Arial Narrow"/>
              </a:rPr>
              <a:t>graded for levels of difficulty</a:t>
            </a:r>
          </a:p>
          <a:p>
            <a:pPr marL="457133" indent="-457133" eaLnBrk="1" hangingPunct="1">
              <a:buFont typeface="+mj-lt"/>
              <a:buAutoNum type="arabicPeriod"/>
              <a:defRPr/>
            </a:pPr>
            <a:r>
              <a:rPr lang="en-AU" dirty="0" smtClean="0">
                <a:latin typeface="Arial Narrow"/>
                <a:cs typeface="Arial Narrow"/>
              </a:rPr>
              <a:t>representative of a particular source or of a particular genre</a:t>
            </a:r>
          </a:p>
          <a:p>
            <a:pPr marL="457133" indent="-457133" eaLnBrk="1" hangingPunct="1">
              <a:buFont typeface="+mj-lt"/>
              <a:buAutoNum type="arabicPeriod"/>
              <a:defRPr/>
            </a:pPr>
            <a:r>
              <a:rPr lang="en-AU" b="1" dirty="0" smtClean="0">
                <a:latin typeface="Arial Narrow"/>
                <a:cs typeface="Arial Narrow"/>
              </a:rPr>
              <a:t>subsets of a larger corpus e.g. BAWE.</a:t>
            </a:r>
          </a:p>
          <a:p>
            <a:pPr marL="457133" indent="-457133" eaLnBrk="1" hangingPunct="1">
              <a:buFont typeface="+mj-lt"/>
              <a:buAutoNum type="arabicPeriod"/>
              <a:defRPr/>
            </a:pPr>
            <a:r>
              <a:rPr lang="en-AU" b="1" dirty="0" smtClean="0">
                <a:latin typeface="Arial Narrow"/>
                <a:cs typeface="Arial Narrow"/>
              </a:rPr>
              <a:t>P</a:t>
            </a:r>
            <a:r>
              <a:rPr lang="en-AU" dirty="0" smtClean="0">
                <a:latin typeface="Arial Narrow"/>
                <a:cs typeface="Arial Narrow"/>
              </a:rPr>
              <a:t>otentially students can also construct collections (see Charles, 2012)</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DE343366-5A62-F741-A497-0961487F9F8E}" type="slidenum">
              <a:rPr lang="en-AU" smtClean="0"/>
              <a:pPr>
                <a:defRPr/>
              </a:pPr>
              <a:t>3</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70 ninutes</a:t>
            </a:r>
            <a:endParaRPr lang="en-NZ">
              <a:latin typeface="Calibri" charset="0"/>
            </a:endParaRPr>
          </a:p>
        </p:txBody>
      </p:sp>
      <p:sp>
        <p:nvSpPr>
          <p:cNvPr id="4" name="Slide Number Placeholder 3"/>
          <p:cNvSpPr>
            <a:spLocks noGrp="1"/>
          </p:cNvSpPr>
          <p:nvPr>
            <p:ph type="sldNum" sz="quarter" idx="5"/>
          </p:nvPr>
        </p:nvSpPr>
        <p:spPr/>
        <p:txBody>
          <a:bodyPr/>
          <a:lstStyle/>
          <a:p>
            <a:pPr>
              <a:defRPr/>
            </a:pPr>
            <a:fld id="{C7B12CC9-E5D3-624F-8237-405D69FF17EE}" type="slidenum">
              <a:rPr lang="en-NZ" smtClean="0"/>
              <a:pPr>
                <a:defRPr/>
              </a:pPr>
              <a:t>17</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Calibri" charset="0"/>
              </a:rPr>
              <a:t>Well-resourced – ou – ebooks, lectures and more – not able to identify individuals as made by teams</a:t>
            </a:r>
          </a:p>
          <a:p>
            <a:pPr eaLnBrk="1" hangingPunct="1">
              <a:spcBef>
                <a:spcPct val="0"/>
              </a:spcBef>
            </a:pPr>
            <a:r>
              <a:rPr lang="en-GB">
                <a:latin typeface="Calibri" charset="0"/>
              </a:rPr>
              <a:t>Podcasts – oxford – 40% cc – highlighting stars</a:t>
            </a:r>
          </a:p>
          <a:p>
            <a:pPr eaLnBrk="1" hangingPunct="1">
              <a:spcBef>
                <a:spcPct val="0"/>
              </a:spcBef>
            </a:pPr>
            <a:r>
              <a:rPr lang="en-GB">
                <a:latin typeface="Calibri" charset="0"/>
              </a:rPr>
              <a:t>China – Nottingham – campus at Ningbo instead of having to use youtube which is blocked uNow</a:t>
            </a:r>
          </a:p>
          <a:p>
            <a:pPr eaLnBrk="1" hangingPunct="1">
              <a:spcBef>
                <a:spcPct val="0"/>
              </a:spcBef>
            </a:pPr>
            <a:r>
              <a:rPr lang="en-GB">
                <a:latin typeface="Calibri" charset="0"/>
              </a:rPr>
              <a:t>Representing the ethos of the institutions </a:t>
            </a:r>
          </a:p>
          <a:p>
            <a:pPr eaLnBrk="1" hangingPunct="1">
              <a:spcBef>
                <a:spcPct val="0"/>
              </a:spcBef>
            </a:pPr>
            <a:r>
              <a:rPr lang="en-GB">
                <a:latin typeface="Calibri" charset="0"/>
              </a:rPr>
              <a:t>The best marketing is great learning material – Martin Bean </a:t>
            </a:r>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6A1D59A-1A74-3942-9EF5-674D0C4975C7}" type="slidenum">
              <a:rPr lang="en-US" sz="1200"/>
              <a:pPr eaLnBrk="1" fontAlgn="base" hangingPunct="1">
                <a:spcBef>
                  <a:spcPct val="0"/>
                </a:spcBef>
                <a:spcAft>
                  <a:spcPct val="0"/>
                </a:spcAft>
              </a:pPr>
              <a:t>18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 new method of giving individual items individual licenses in the metadata is apparently on its way</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64B2110-DE7B-4D44-AF61-7FE4BBAD842B}" type="slidenum">
              <a:rPr lang="en-US" sz="1200">
                <a:latin typeface="Arial" charset="0"/>
              </a:rPr>
              <a:pPr eaLnBrk="1" fontAlgn="base" hangingPunct="1">
                <a:spcBef>
                  <a:spcPct val="0"/>
                </a:spcBef>
                <a:spcAft>
                  <a:spcPct val="0"/>
                </a:spcAft>
              </a:pPr>
              <a:t>19</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dt" sz="quarter" idx="1"/>
          </p:nvPr>
        </p:nvSpPr>
        <p:spPr/>
        <p:txBody>
          <a:bodyPr/>
          <a:lstStyle/>
          <a:p>
            <a:pPr>
              <a:defRPr/>
            </a:pPr>
            <a:r>
              <a:rPr lang="en-US"/>
              <a:t>August 16, 2010</a:t>
            </a:r>
          </a:p>
        </p:txBody>
      </p:sp>
      <p:sp>
        <p:nvSpPr>
          <p:cNvPr id="5" name="Rectangle 12"/>
          <p:cNvSpPr>
            <a:spLocks noGrp="1" noChangeArrowheads="1"/>
          </p:cNvSpPr>
          <p:nvPr>
            <p:ph type="sldNum" sz="quarter" idx="5"/>
          </p:nvPr>
        </p:nvSpPr>
        <p:spPr/>
        <p:txBody>
          <a:bodyPr/>
          <a:lstStyle/>
          <a:p>
            <a:pPr>
              <a:defRPr/>
            </a:pPr>
            <a:fld id="{DFAAC632-67FD-0A4F-B8D6-EE86EABB0B77}" type="slidenum">
              <a:rPr lang="en-US"/>
              <a:pPr>
                <a:defRPr/>
              </a:pPr>
              <a:t>21</a:t>
            </a:fld>
            <a:endParaRPr lang="en-US"/>
          </a:p>
        </p:txBody>
      </p:sp>
      <p:sp>
        <p:nvSpPr>
          <p:cNvPr id="83969" name="Text Box 1"/>
          <p:cNvSpPr txBox="1">
            <a:spLocks noGrp="1" noRot="1" noChangeAspect="1" noChangeArrowheads="1"/>
          </p:cNvSpPr>
          <p:nvPr>
            <p:ph type="sldImg"/>
          </p:nvPr>
        </p:nvSpPr>
        <p:spPr bwMode="auto">
          <a:xfrm>
            <a:off x="1143000" y="685800"/>
            <a:ext cx="4562475" cy="34226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3970" name="Text Box 2"/>
          <p:cNvSpPr txBox="1">
            <a:spLocks noGrp="1" noChangeArrowheads="1"/>
          </p:cNvSpPr>
          <p:nvPr>
            <p:ph type="body" idx="1"/>
          </p:nvPr>
        </p:nvSpPr>
        <p:spPr bwMode="auto">
          <a:xfrm>
            <a:off x="685800" y="4343400"/>
            <a:ext cx="5480050" cy="40322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70 ninutes</a:t>
            </a:r>
            <a:endParaRPr lang="en-NZ">
              <a:latin typeface="Calibri" charset="0"/>
            </a:endParaRPr>
          </a:p>
        </p:txBody>
      </p:sp>
      <p:sp>
        <p:nvSpPr>
          <p:cNvPr id="4" name="Slide Number Placeholder 3"/>
          <p:cNvSpPr>
            <a:spLocks noGrp="1"/>
          </p:cNvSpPr>
          <p:nvPr>
            <p:ph type="sldNum" sz="quarter" idx="5"/>
          </p:nvPr>
        </p:nvSpPr>
        <p:spPr/>
        <p:txBody>
          <a:bodyPr/>
          <a:lstStyle/>
          <a:p>
            <a:pPr>
              <a:defRPr/>
            </a:pPr>
            <a:fld id="{03CF995D-56CB-C94C-B63E-AE9D75763E04}" type="slidenum">
              <a:rPr lang="en-NZ" smtClean="0"/>
              <a:pPr>
                <a:defRPr/>
              </a:pPr>
              <a:t>25</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Ylva –OER mash-up for language learning</a:t>
            </a:r>
          </a:p>
          <a:p>
            <a:pPr eaLnBrk="1" hangingPunct="1">
              <a:spcBef>
                <a:spcPct val="0"/>
              </a:spcBef>
            </a:pPr>
            <a:r>
              <a:rPr lang="en-US">
                <a:latin typeface="Calibri" charset="0"/>
              </a:rPr>
              <a:t>Do we want to say something about discipline-spec discourse types in uni lectures/seminars? </a:t>
            </a:r>
            <a:r>
              <a:rPr lang="en-GB" b="1">
                <a:latin typeface="Calibri" charset="0"/>
              </a:rPr>
              <a:t>Turn taking in uni seminars – uni of Birmingham – looking at different knowledge domains – something I saw at CLC in B’ham in July</a:t>
            </a:r>
            <a:endParaRPr lang="en-GB">
              <a:latin typeface="Calibri" charset="0"/>
            </a:endParaRPr>
          </a:p>
          <a:p>
            <a:pPr eaLnBrk="1" hangingPunct="1">
              <a:spcBef>
                <a:spcPct val="0"/>
              </a:spcBef>
            </a:pPr>
            <a:r>
              <a:rPr lang="en-US">
                <a:latin typeface="Calibri" charset="0"/>
              </a:rPr>
              <a:t>E.g. medical seminars – long turn from sts presenting case studies with input from tutor and other sts at the end. Hard sciences have a lot more stop and check the facts built into exchanges  btwn sts and tutors - </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67844E3-13B1-454F-8719-532BACADAEC6}" type="slidenum">
              <a:rPr lang="en-US" sz="1200"/>
              <a:pPr eaLnBrk="1" fontAlgn="base" hangingPunct="1">
                <a:spcBef>
                  <a:spcPct val="0"/>
                </a:spcBef>
                <a:spcAft>
                  <a:spcPct val="0"/>
                </a:spcAft>
              </a:pPr>
              <a:t>26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FD20484-BDCB-BA4F-A692-62451F3CCA2F}" type="datetimeFigureOut">
              <a:rPr lang="en-US" smtClean="0"/>
              <a:t>24/01/2013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30DC-8B32-1845-B360-A1042BFEBFFA}" type="slidenum">
              <a:rPr lang="en-US" smtClean="0"/>
              <a:t>‹#›</a:t>
            </a:fld>
            <a:endParaRPr lang="en-US"/>
          </a:p>
        </p:txBody>
      </p:sp>
    </p:spTree>
    <p:extLst>
      <p:ext uri="{BB962C8B-B14F-4D97-AF65-F5344CB8AC3E}">
        <p14:creationId xmlns:p14="http://schemas.microsoft.com/office/powerpoint/2010/main" val="152365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FD20484-BDCB-BA4F-A692-62451F3CCA2F}" type="datetimeFigureOut">
              <a:rPr lang="en-US" smtClean="0"/>
              <a:t>24/01/2013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30DC-8B32-1845-B360-A1042BFEBFFA}" type="slidenum">
              <a:rPr lang="en-US" smtClean="0"/>
              <a:t>‹#›</a:t>
            </a:fld>
            <a:endParaRPr lang="en-US"/>
          </a:p>
        </p:txBody>
      </p:sp>
    </p:spTree>
    <p:extLst>
      <p:ext uri="{BB962C8B-B14F-4D97-AF65-F5344CB8AC3E}">
        <p14:creationId xmlns:p14="http://schemas.microsoft.com/office/powerpoint/2010/main" val="329915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FD20484-BDCB-BA4F-A692-62451F3CCA2F}" type="datetimeFigureOut">
              <a:rPr lang="en-US" smtClean="0"/>
              <a:t>24/01/2013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30DC-8B32-1845-B360-A1042BFEBFFA}" type="slidenum">
              <a:rPr lang="en-US" smtClean="0"/>
              <a:t>‹#›</a:t>
            </a:fld>
            <a:endParaRPr lang="en-US"/>
          </a:p>
        </p:txBody>
      </p:sp>
    </p:spTree>
    <p:extLst>
      <p:ext uri="{BB962C8B-B14F-4D97-AF65-F5344CB8AC3E}">
        <p14:creationId xmlns:p14="http://schemas.microsoft.com/office/powerpoint/2010/main" val="144807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FD20484-BDCB-BA4F-A692-62451F3CCA2F}" type="datetimeFigureOut">
              <a:rPr lang="en-US" smtClean="0"/>
              <a:t>24/01/2013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30DC-8B32-1845-B360-A1042BFEBFFA}" type="slidenum">
              <a:rPr lang="en-US" smtClean="0"/>
              <a:t>‹#›</a:t>
            </a:fld>
            <a:endParaRPr lang="en-US"/>
          </a:p>
        </p:txBody>
      </p:sp>
    </p:spTree>
    <p:extLst>
      <p:ext uri="{BB962C8B-B14F-4D97-AF65-F5344CB8AC3E}">
        <p14:creationId xmlns:p14="http://schemas.microsoft.com/office/powerpoint/2010/main" val="3220002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FD20484-BDCB-BA4F-A692-62451F3CCA2F}" type="datetimeFigureOut">
              <a:rPr lang="en-US" smtClean="0"/>
              <a:t>24/01/2013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30DC-8B32-1845-B360-A1042BFEBFFA}" type="slidenum">
              <a:rPr lang="en-US" smtClean="0"/>
              <a:t>‹#›</a:t>
            </a:fld>
            <a:endParaRPr lang="en-US"/>
          </a:p>
        </p:txBody>
      </p:sp>
    </p:spTree>
    <p:extLst>
      <p:ext uri="{BB962C8B-B14F-4D97-AF65-F5344CB8AC3E}">
        <p14:creationId xmlns:p14="http://schemas.microsoft.com/office/powerpoint/2010/main" val="17428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FD20484-BDCB-BA4F-A692-62451F3CCA2F}" type="datetimeFigureOut">
              <a:rPr lang="en-US" smtClean="0"/>
              <a:t>24/01/2013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730DC-8B32-1845-B360-A1042BFEBFFA}" type="slidenum">
              <a:rPr lang="en-US" smtClean="0"/>
              <a:t>‹#›</a:t>
            </a:fld>
            <a:endParaRPr lang="en-US"/>
          </a:p>
        </p:txBody>
      </p:sp>
    </p:spTree>
    <p:extLst>
      <p:ext uri="{BB962C8B-B14F-4D97-AF65-F5344CB8AC3E}">
        <p14:creationId xmlns:p14="http://schemas.microsoft.com/office/powerpoint/2010/main" val="129000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FD20484-BDCB-BA4F-A692-62451F3CCA2F}" type="datetimeFigureOut">
              <a:rPr lang="en-US" smtClean="0"/>
              <a:t>24/01/2013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730DC-8B32-1845-B360-A1042BFEBFFA}" type="slidenum">
              <a:rPr lang="en-US" smtClean="0"/>
              <a:t>‹#›</a:t>
            </a:fld>
            <a:endParaRPr lang="en-US"/>
          </a:p>
        </p:txBody>
      </p:sp>
    </p:spTree>
    <p:extLst>
      <p:ext uri="{BB962C8B-B14F-4D97-AF65-F5344CB8AC3E}">
        <p14:creationId xmlns:p14="http://schemas.microsoft.com/office/powerpoint/2010/main" val="304026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FD20484-BDCB-BA4F-A692-62451F3CCA2F}" type="datetimeFigureOut">
              <a:rPr lang="en-US" smtClean="0"/>
              <a:t>24/01/2013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730DC-8B32-1845-B360-A1042BFEBFFA}" type="slidenum">
              <a:rPr lang="en-US" smtClean="0"/>
              <a:t>‹#›</a:t>
            </a:fld>
            <a:endParaRPr lang="en-US"/>
          </a:p>
        </p:txBody>
      </p:sp>
    </p:spTree>
    <p:extLst>
      <p:ext uri="{BB962C8B-B14F-4D97-AF65-F5344CB8AC3E}">
        <p14:creationId xmlns:p14="http://schemas.microsoft.com/office/powerpoint/2010/main" val="203328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20484-BDCB-BA4F-A692-62451F3CCA2F}" type="datetimeFigureOut">
              <a:rPr lang="en-US" smtClean="0"/>
              <a:t>24/01/2013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730DC-8B32-1845-B360-A1042BFEBFFA}" type="slidenum">
              <a:rPr lang="en-US" smtClean="0"/>
              <a:t>‹#›</a:t>
            </a:fld>
            <a:endParaRPr lang="en-US"/>
          </a:p>
        </p:txBody>
      </p:sp>
    </p:spTree>
    <p:extLst>
      <p:ext uri="{BB962C8B-B14F-4D97-AF65-F5344CB8AC3E}">
        <p14:creationId xmlns:p14="http://schemas.microsoft.com/office/powerpoint/2010/main" val="354659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FD20484-BDCB-BA4F-A692-62451F3CCA2F}" type="datetimeFigureOut">
              <a:rPr lang="en-US" smtClean="0"/>
              <a:t>24/01/2013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730DC-8B32-1845-B360-A1042BFEBFFA}" type="slidenum">
              <a:rPr lang="en-US" smtClean="0"/>
              <a:t>‹#›</a:t>
            </a:fld>
            <a:endParaRPr lang="en-US"/>
          </a:p>
        </p:txBody>
      </p:sp>
    </p:spTree>
    <p:extLst>
      <p:ext uri="{BB962C8B-B14F-4D97-AF65-F5344CB8AC3E}">
        <p14:creationId xmlns:p14="http://schemas.microsoft.com/office/powerpoint/2010/main" val="334909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FD20484-BDCB-BA4F-A692-62451F3CCA2F}" type="datetimeFigureOut">
              <a:rPr lang="en-US" smtClean="0"/>
              <a:t>24/01/2013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730DC-8B32-1845-B360-A1042BFEBFFA}" type="slidenum">
              <a:rPr lang="en-US" smtClean="0"/>
              <a:t>‹#›</a:t>
            </a:fld>
            <a:endParaRPr lang="en-US"/>
          </a:p>
        </p:txBody>
      </p:sp>
    </p:spTree>
    <p:extLst>
      <p:ext uri="{BB962C8B-B14F-4D97-AF65-F5344CB8AC3E}">
        <p14:creationId xmlns:p14="http://schemas.microsoft.com/office/powerpoint/2010/main" val="25620927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0484-BDCB-BA4F-A692-62451F3CCA2F}" type="datetimeFigureOut">
              <a:rPr lang="en-US" smtClean="0"/>
              <a:t>24/01/2013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730DC-8B32-1845-B360-A1042BFEBFFA}" type="slidenum">
              <a:rPr lang="en-US" smtClean="0"/>
              <a:t>‹#›</a:t>
            </a:fld>
            <a:endParaRPr lang="en-US"/>
          </a:p>
        </p:txBody>
      </p:sp>
    </p:spTree>
    <p:extLst>
      <p:ext uri="{BB962C8B-B14F-4D97-AF65-F5344CB8AC3E}">
        <p14:creationId xmlns:p14="http://schemas.microsoft.com/office/powerpoint/2010/main" val="3486448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hyperlink" Target="http://www.flickr.com/photos/cynnyw/235579293/" TargetMode="External"/><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cpwyefb" TargetMode="External"/><Relationship Id="rId3" Type="http://schemas.openxmlformats.org/officeDocument/2006/relationships/image" Target="../media/image1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cpwyefb" TargetMode="External"/><Relationship Id="rId3" Type="http://schemas.openxmlformats.org/officeDocument/2006/relationships/image" Target="../media/image1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openspires.oucs.ox.ac.uk/resources/index.html%23posters"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www.slideshare.net/tbirdcymru/itunes-u-corporate-channel-of-free-educational-resource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apple.com/education/itunes-u/"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lideshare.net/tbirdcymru/itunes-u-corporate-channel-of-free-educational-resourc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hyperlink" Target="http://writersinspir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http://openspires.oucs.ox.ac.uk/crunch/"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 Id="rId3" Type="http://schemas.openxmlformats.org/officeDocument/2006/relationships/hyperlink" Target="http://www.flickr.com/photos/dopey/627316864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fitzgerald@education.concordia.ca" TargetMode="External"/><Relationship Id="rId4" Type="http://schemas.openxmlformats.org/officeDocument/2006/relationships/hyperlink" Target="mailto:shaoqun@waikato.ac.nz" TargetMode="External"/><Relationship Id="rId5" Type="http://schemas.openxmlformats.org/officeDocument/2006/relationships/hyperlink" Target="http://www.slideshare.net/AlannahOpenEd/" TargetMode="External"/><Relationship Id="rId6" Type="http://schemas.openxmlformats.org/officeDocument/2006/relationships/hyperlink" Target="http://www.alannahfitzgerald.org" TargetMode="External"/><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tinyurl.com/73zcga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ct4lt.org/en/en_mod3-4.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3153"/>
            <a:ext cx="7772400" cy="1470025"/>
          </a:xfrm>
        </p:spPr>
        <p:txBody>
          <a:bodyPr/>
          <a:lstStyle/>
          <a:p>
            <a:r>
              <a:rPr lang="en-US" dirty="0" smtClean="0">
                <a:latin typeface="Bangla MN"/>
                <a:cs typeface="Bangla MN"/>
              </a:rPr>
              <a:t>FLAX Weaving with Oxford Open Educational Resources</a:t>
            </a:r>
            <a:endParaRPr lang="en-US" dirty="0">
              <a:latin typeface="Bangla MN"/>
              <a:cs typeface="Bangla MN"/>
            </a:endParaRPr>
          </a:p>
        </p:txBody>
      </p:sp>
      <p:sp>
        <p:nvSpPr>
          <p:cNvPr id="3" name="Subtitle 2"/>
          <p:cNvSpPr>
            <a:spLocks noGrp="1"/>
          </p:cNvSpPr>
          <p:nvPr>
            <p:ph type="subTitle" idx="1"/>
          </p:nvPr>
        </p:nvSpPr>
        <p:spPr/>
        <p:txBody>
          <a:bodyPr/>
          <a:lstStyle/>
          <a:p>
            <a:endParaRPr lang="en-US" dirty="0"/>
          </a:p>
        </p:txBody>
      </p:sp>
      <p:pic>
        <p:nvPicPr>
          <p:cNvPr id="4" name="Picture 15" descr="oxfor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4552950"/>
            <a:ext cx="762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hea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437188"/>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ChangeArrowheads="1"/>
          </p:cNvSpPr>
          <p:nvPr/>
        </p:nvSpPr>
        <p:spPr bwMode="auto">
          <a:xfrm>
            <a:off x="180975" y="6180138"/>
            <a:ext cx="276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latin typeface="Bangla MN" charset="0"/>
                <a:cs typeface="Bangla MN" charset="0"/>
              </a:rPr>
              <a:t>Alannah Fitzgerald</a:t>
            </a:r>
          </a:p>
        </p:txBody>
      </p:sp>
      <p:pic>
        <p:nvPicPr>
          <p:cNvPr id="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0809" y="6127750"/>
            <a:ext cx="1198562" cy="420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Footer Placeholder 4"/>
          <p:cNvSpPr>
            <a:spLocks noGrp="1"/>
          </p:cNvSpPr>
          <p:nvPr>
            <p:ph type="ftr" sz="quarter" idx="11"/>
          </p:nvPr>
        </p:nvSpPr>
        <p:spPr>
          <a:xfrm>
            <a:off x="6053667" y="6416140"/>
            <a:ext cx="3217333" cy="365125"/>
          </a:xfrm>
        </p:spPr>
        <p:txBody>
          <a:bodyPr/>
          <a:lstStyle/>
          <a:p>
            <a:pPr>
              <a:defRPr/>
            </a:pPr>
            <a:r>
              <a:rPr lang="en-US" sz="1000" dirty="0">
                <a:solidFill>
                  <a:srgbClr val="C0504D"/>
                </a:solidFill>
                <a:hlinkClick r:id="rId6"/>
              </a:rPr>
              <a:t>http://www.flickr.com/photos/cynnyw/235579293</a:t>
            </a:r>
            <a:r>
              <a:rPr lang="en-US" sz="1000" dirty="0" smtClean="0">
                <a:solidFill>
                  <a:srgbClr val="C0504D"/>
                </a:solidFill>
                <a:hlinkClick r:id="rId6"/>
              </a:rPr>
              <a:t>/</a:t>
            </a:r>
            <a:r>
              <a:rPr lang="en-US" sz="1000" dirty="0" smtClean="0">
                <a:solidFill>
                  <a:srgbClr val="C0504D"/>
                </a:solidFill>
              </a:rPr>
              <a:t> </a:t>
            </a:r>
            <a:endParaRPr lang="en-US" sz="1000" dirty="0">
              <a:solidFill>
                <a:srgbClr val="C0504D"/>
              </a:solidFill>
            </a:endParaRPr>
          </a:p>
        </p:txBody>
      </p:sp>
    </p:spTree>
    <p:extLst>
      <p:ext uri="{BB962C8B-B14F-4D97-AF65-F5344CB8AC3E}">
        <p14:creationId xmlns:p14="http://schemas.microsoft.com/office/powerpoint/2010/main" val="16382197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BAWE sub corpus wordlists</a:t>
            </a:r>
            <a:endParaRPr lang="en-US" dirty="0"/>
          </a:p>
        </p:txBody>
      </p:sp>
      <p:pic>
        <p:nvPicPr>
          <p:cNvPr id="4" name="Content Placeholder 3" descr="wordlistbawe.tiff"/>
          <p:cNvPicPr>
            <a:picLocks noGrp="1" noChangeAspect="1"/>
          </p:cNvPicPr>
          <p:nvPr>
            <p:ph idx="1"/>
          </p:nvPr>
        </p:nvPicPr>
        <p:blipFill rotWithShape="1">
          <a:blip r:embed="rId2">
            <a:extLst>
              <a:ext uri="{28A0092B-C50C-407E-A947-70E740481C1C}">
                <a14:useLocalDpi xmlns:a14="http://schemas.microsoft.com/office/drawing/2010/main" val="0"/>
              </a:ext>
            </a:extLst>
          </a:blip>
          <a:srcRect r="11606"/>
          <a:stretch/>
        </p:blipFill>
        <p:spPr/>
      </p:pic>
    </p:spTree>
    <p:extLst>
      <p:ext uri="{BB962C8B-B14F-4D97-AF65-F5344CB8AC3E}">
        <p14:creationId xmlns:p14="http://schemas.microsoft.com/office/powerpoint/2010/main" val="56403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fontScale="90000"/>
          </a:bodyPr>
          <a:lstStyle/>
          <a:p>
            <a:pPr eaLnBrk="1" hangingPunct="1"/>
            <a:r>
              <a:rPr lang="en-US" dirty="0">
                <a:latin typeface="Calibri" charset="0"/>
              </a:rPr>
              <a:t>The BAWE </a:t>
            </a:r>
            <a:r>
              <a:rPr lang="en-US" dirty="0" smtClean="0">
                <a:latin typeface="Calibri" charset="0"/>
              </a:rPr>
              <a:t>sub corpus text collections:</a:t>
            </a:r>
            <a:br>
              <a:rPr lang="en-US" dirty="0" smtClean="0">
                <a:latin typeface="Calibri" charset="0"/>
              </a:rPr>
            </a:br>
            <a:r>
              <a:rPr lang="en-US" dirty="0" smtClean="0">
                <a:latin typeface="Calibri" charset="0"/>
              </a:rPr>
              <a:t>POS-tagging phrases</a:t>
            </a:r>
            <a:endParaRPr lang="en-US" dirty="0">
              <a:latin typeface="Calibri" charset="0"/>
            </a:endParaRPr>
          </a:p>
        </p:txBody>
      </p:sp>
      <p:sp>
        <p:nvSpPr>
          <p:cNvPr id="6" name="Footer Placeholder 4"/>
          <p:cNvSpPr>
            <a:spLocks noGrp="1"/>
          </p:cNvSpPr>
          <p:nvPr>
            <p:ph type="ftr" sz="quarter" idx="11"/>
          </p:nvPr>
        </p:nvSpPr>
        <p:spPr>
          <a:xfrm>
            <a:off x="0" y="6481763"/>
            <a:ext cx="9144000" cy="365125"/>
          </a:xfrm>
        </p:spPr>
        <p:txBody>
          <a:bodyPr/>
          <a:lstStyle/>
          <a:p>
            <a:pPr>
              <a:defRPr/>
            </a:pPr>
            <a:r>
              <a:rPr lang="en-US" b="1" dirty="0">
                <a:hlinkClick r:id="rId2"/>
              </a:rPr>
              <a:t>http://tinyurl.com/cpwyefb</a:t>
            </a:r>
            <a:r>
              <a:rPr lang="en-US" b="1" dirty="0"/>
              <a:t> </a:t>
            </a:r>
            <a:endParaRPr lang="en-US" dirty="0"/>
          </a:p>
        </p:txBody>
      </p:sp>
      <p:pic>
        <p:nvPicPr>
          <p:cNvPr id="3" name="Content Placeholder 2" descr="bawenounphrase.tiff"/>
          <p:cNvPicPr>
            <a:picLocks noGrp="1" noChangeAspect="1"/>
          </p:cNvPicPr>
          <p:nvPr>
            <p:ph idx="1"/>
          </p:nvPr>
        </p:nvPicPr>
        <p:blipFill>
          <a:blip r:embed="rId3">
            <a:extLst>
              <a:ext uri="{28A0092B-C50C-407E-A947-70E740481C1C}">
                <a14:useLocalDpi xmlns:a14="http://schemas.microsoft.com/office/drawing/2010/main" val="0"/>
              </a:ext>
            </a:extLst>
          </a:blip>
          <a:srcRect l="12155" r="12155"/>
          <a:stretch>
            <a:fillRect/>
          </a:stretch>
        </p:blipFill>
        <p:spPr/>
      </p:pic>
    </p:spTree>
    <p:extLst>
      <p:ext uri="{BB962C8B-B14F-4D97-AF65-F5344CB8AC3E}">
        <p14:creationId xmlns:p14="http://schemas.microsoft.com/office/powerpoint/2010/main" val="268810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and store collocations</a:t>
            </a:r>
            <a:endParaRPr lang="en-US" dirty="0"/>
          </a:p>
        </p:txBody>
      </p:sp>
      <p:pic>
        <p:nvPicPr>
          <p:cNvPr id="4" name="Content Placeholder 3" descr="addcolloc.tiff"/>
          <p:cNvPicPr>
            <a:picLocks noGrp="1" noChangeAspect="1"/>
          </p:cNvPicPr>
          <p:nvPr>
            <p:ph idx="1"/>
          </p:nvPr>
        </p:nvPicPr>
        <p:blipFill>
          <a:blip r:embed="rId2">
            <a:extLst>
              <a:ext uri="{28A0092B-C50C-407E-A947-70E740481C1C}">
                <a14:useLocalDpi xmlns:a14="http://schemas.microsoft.com/office/drawing/2010/main" val="0"/>
              </a:ext>
            </a:extLst>
          </a:blip>
          <a:srcRect l="19716" r="19716"/>
          <a:stretch>
            <a:fillRect/>
          </a:stretch>
        </p:blipFill>
        <p:spPr/>
      </p:pic>
    </p:spTree>
    <p:extLst>
      <p:ext uri="{BB962C8B-B14F-4D97-AF65-F5344CB8AC3E}">
        <p14:creationId xmlns:p14="http://schemas.microsoft.com/office/powerpoint/2010/main" val="359735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Retrieve and save collocations</a:t>
            </a:r>
            <a:endParaRPr lang="en-US" dirty="0"/>
          </a:p>
        </p:txBody>
      </p:sp>
      <p:pic>
        <p:nvPicPr>
          <p:cNvPr id="4" name="Content Placeholder 3" descr="cherrybasketbawe.tiff"/>
          <p:cNvPicPr>
            <a:picLocks noGrp="1" noChangeAspect="1"/>
          </p:cNvPicPr>
          <p:nvPr>
            <p:ph idx="1"/>
          </p:nvPr>
        </p:nvPicPr>
        <p:blipFill rotWithShape="1">
          <a:blip r:embed="rId2">
            <a:extLst>
              <a:ext uri="{28A0092B-C50C-407E-A947-70E740481C1C}">
                <a14:useLocalDpi xmlns:a14="http://schemas.microsoft.com/office/drawing/2010/main" val="0"/>
              </a:ext>
            </a:extLst>
          </a:blip>
          <a:srcRect r="14953"/>
          <a:stretch/>
        </p:blipFill>
        <p:spPr/>
      </p:pic>
    </p:spTree>
    <p:extLst>
      <p:ext uri="{BB962C8B-B14F-4D97-AF65-F5344CB8AC3E}">
        <p14:creationId xmlns:p14="http://schemas.microsoft.com/office/powerpoint/2010/main" val="300984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Collocational</a:t>
            </a:r>
            <a:r>
              <a:rPr lang="en-US" dirty="0" smtClean="0"/>
              <a:t> links to further resources</a:t>
            </a:r>
            <a:endParaRPr lang="en-US" dirty="0"/>
          </a:p>
        </p:txBody>
      </p:sp>
      <p:pic>
        <p:nvPicPr>
          <p:cNvPr id="4" name="Content Placeholder 3" descr="webbawe.tiff"/>
          <p:cNvPicPr>
            <a:picLocks noGrp="1" noChangeAspect="1"/>
          </p:cNvPicPr>
          <p:nvPr>
            <p:ph idx="1"/>
          </p:nvPr>
        </p:nvPicPr>
        <p:blipFill rotWithShape="1">
          <a:blip r:embed="rId2">
            <a:extLst>
              <a:ext uri="{28A0092B-C50C-407E-A947-70E740481C1C}">
                <a14:useLocalDpi xmlns:a14="http://schemas.microsoft.com/office/drawing/2010/main" val="0"/>
              </a:ext>
            </a:extLst>
          </a:blip>
          <a:srcRect r="12860"/>
          <a:stretch/>
        </p:blipFill>
        <p:spPr/>
      </p:pic>
    </p:spTree>
    <p:extLst>
      <p:ext uri="{BB962C8B-B14F-4D97-AF65-F5344CB8AC3E}">
        <p14:creationId xmlns:p14="http://schemas.microsoft.com/office/powerpoint/2010/main" val="220705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a:latin typeface="Calibri" charset="0"/>
              </a:rPr>
              <a:t>Wikify key words &amp; phrases</a:t>
            </a:r>
          </a:p>
        </p:txBody>
      </p:sp>
      <p:sp>
        <p:nvSpPr>
          <p:cNvPr id="4" name="Footer Placeholder 4"/>
          <p:cNvSpPr>
            <a:spLocks noGrp="1"/>
          </p:cNvSpPr>
          <p:nvPr>
            <p:ph type="ftr" sz="quarter" idx="11"/>
          </p:nvPr>
        </p:nvSpPr>
        <p:spPr>
          <a:xfrm>
            <a:off x="0" y="6513513"/>
            <a:ext cx="9144000" cy="365125"/>
          </a:xfrm>
        </p:spPr>
        <p:txBody>
          <a:bodyPr/>
          <a:lstStyle/>
          <a:p>
            <a:pPr>
              <a:defRPr/>
            </a:pPr>
            <a:r>
              <a:rPr lang="en-US" dirty="0">
                <a:hlinkClick r:id="rId2"/>
              </a:rPr>
              <a:t>http://tinyurl.com/cpwyefb</a:t>
            </a:r>
            <a:r>
              <a:rPr lang="en-US" dirty="0"/>
              <a:t> </a:t>
            </a:r>
          </a:p>
        </p:txBody>
      </p:sp>
      <p:pic>
        <p:nvPicPr>
          <p:cNvPr id="5" name="Content Placeholder 4" descr="wikify copy.tiff"/>
          <p:cNvPicPr>
            <a:picLocks noGrp="1" noChangeAspect="1"/>
          </p:cNvPicPr>
          <p:nvPr>
            <p:ph idx="1"/>
          </p:nvPr>
        </p:nvPicPr>
        <p:blipFill>
          <a:blip r:embed="rId3">
            <a:extLst>
              <a:ext uri="{28A0092B-C50C-407E-A947-70E740481C1C}">
                <a14:useLocalDpi xmlns:a14="http://schemas.microsoft.com/office/drawing/2010/main" val="0"/>
              </a:ext>
            </a:extLst>
          </a:blip>
          <a:srcRect l="312" r="312"/>
          <a:stretch>
            <a:fillRect/>
          </a:stretch>
        </p:blipFill>
        <p:spPr/>
      </p:pic>
    </p:spTree>
    <p:extLst>
      <p:ext uri="{BB962C8B-B14F-4D97-AF65-F5344CB8AC3E}">
        <p14:creationId xmlns:p14="http://schemas.microsoft.com/office/powerpoint/2010/main" val="303713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0" cy="1143000"/>
          </a:xfrm>
        </p:spPr>
        <p:txBody>
          <a:bodyPr>
            <a:normAutofit fontScale="90000"/>
          </a:bodyPr>
          <a:lstStyle/>
          <a:p>
            <a:r>
              <a:rPr lang="en-US" dirty="0" smtClean="0"/>
              <a:t>Word lists: </a:t>
            </a:r>
            <a:br>
              <a:rPr lang="en-US" dirty="0" smtClean="0"/>
            </a:br>
            <a:r>
              <a:rPr lang="en-US" dirty="0" smtClean="0"/>
              <a:t>general, academic, specific, key</a:t>
            </a:r>
            <a:endParaRPr lang="en-US" dirty="0"/>
          </a:p>
        </p:txBody>
      </p:sp>
      <p:pic>
        <p:nvPicPr>
          <p:cNvPr id="4" name="Content Placeholder 3" descr="wordlist.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 r="31576"/>
          <a:stretch/>
        </p:blipFill>
        <p:spPr>
          <a:xfrm>
            <a:off x="457200" y="1600200"/>
            <a:ext cx="8686800" cy="4525963"/>
          </a:xfrm>
        </p:spPr>
      </p:pic>
    </p:spTree>
    <p:extLst>
      <p:ext uri="{BB962C8B-B14F-4D97-AF65-F5344CB8AC3E}">
        <p14:creationId xmlns:p14="http://schemas.microsoft.com/office/powerpoint/2010/main" val="95286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noChangeArrowheads="1"/>
          </p:cNvSpPr>
          <p:nvPr>
            <p:ph type="ctrTitle"/>
          </p:nvPr>
        </p:nvSpPr>
        <p:spPr>
          <a:xfrm>
            <a:off x="838200" y="1752600"/>
            <a:ext cx="7620000" cy="2590800"/>
          </a:xfrm>
        </p:spPr>
        <p:txBody>
          <a:bodyPr/>
          <a:lstStyle/>
          <a:p>
            <a:pPr algn="l"/>
            <a:r>
              <a:rPr lang="en-GB">
                <a:latin typeface="Calibri" charset="0"/>
              </a:rPr>
              <a:t>How could you use the FLAX collections in your teaching and learning?</a:t>
            </a:r>
            <a:endParaRPr lang="en-US" altLang="zh-CN">
              <a:latin typeface="Calibri" charset="0"/>
              <a:ea typeface="SimSun" charset="0"/>
              <a:cs typeface="SimSun" charset="0"/>
            </a:endParaRPr>
          </a:p>
        </p:txBody>
      </p:sp>
      <p:sp>
        <p:nvSpPr>
          <p:cNvPr id="2051" name="Rectangle 5"/>
          <p:cNvSpPr>
            <a:spLocks noGrp="1" noChangeArrowheads="1"/>
          </p:cNvSpPr>
          <p:nvPr>
            <p:ph type="subTitle" idx="1"/>
          </p:nvPr>
        </p:nvSpPr>
        <p:spPr>
          <a:xfrm>
            <a:off x="2057400" y="4572000"/>
            <a:ext cx="6400800" cy="762000"/>
          </a:xfrm>
        </p:spPr>
        <p:txBody>
          <a:bodyPr/>
          <a:lstStyle/>
          <a:p>
            <a:pPr algn="r" eaLnBrk="1" hangingPunct="1">
              <a:defRPr/>
            </a:pPr>
            <a:endParaRPr lang="en-US" altLang="zh-CN" dirty="0" smtClean="0">
              <a:ea typeface="SimSun" pitchFamily="2" charset="-122"/>
            </a:endParaRPr>
          </a:p>
        </p:txBody>
      </p:sp>
      <p:pic>
        <p:nvPicPr>
          <p:cNvPr id="57347" name="Picture 5" descr="flaxHeader_rig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bwMode="auto">
          <a:xfrm>
            <a:off x="1905000" y="5257800"/>
            <a:ext cx="6553200" cy="609600"/>
          </a:xfrm>
          <a:prstGeom prst="rect">
            <a:avLst/>
          </a:prstGeom>
          <a:noFill/>
          <a:ln w="9525">
            <a:noFill/>
            <a:miter lim="800000"/>
            <a:headEnd/>
            <a:tailEnd/>
          </a:ln>
          <a:effectLst/>
        </p:spPr>
        <p:txBody>
          <a:bodyPr/>
          <a:lstStyle/>
          <a:p>
            <a:pPr algn="r">
              <a:spcBef>
                <a:spcPct val="20000"/>
              </a:spcBef>
              <a:defRPr/>
            </a:pPr>
            <a:endParaRPr lang="en-US" altLang="zh-CN" sz="3200" kern="0" dirty="0">
              <a:latin typeface="+mn-lt"/>
              <a:ea typeface="SimSun" pitchFamily="2" charset="-122"/>
            </a:endParaRPr>
          </a:p>
        </p:txBody>
      </p:sp>
    </p:spTree>
    <p:extLst>
      <p:ext uri="{BB962C8B-B14F-4D97-AF65-F5344CB8AC3E}">
        <p14:creationId xmlns:p14="http://schemas.microsoft.com/office/powerpoint/2010/main" val="13880853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University of Oxford OER</a:t>
            </a:r>
            <a:endParaRPr lang="en-US" dirty="0">
              <a:ea typeface="+mj-ea"/>
              <a:cs typeface="+mj-cs"/>
            </a:endParaRPr>
          </a:p>
        </p:txBody>
      </p:sp>
      <p:pic>
        <p:nvPicPr>
          <p:cNvPr id="23554" name="Picture Placeholder 4" descr="openspires.tiff"/>
          <p:cNvPicPr>
            <a:picLocks noGrp="1" noChangeAspect="1"/>
          </p:cNvPicPr>
          <p:nvPr>
            <p:ph idx="1"/>
          </p:nvPr>
        </p:nvPicPr>
        <p:blipFill>
          <a:blip r:embed="rId3">
            <a:extLst>
              <a:ext uri="{28A0092B-C50C-407E-A947-70E740481C1C}">
                <a14:useLocalDpi xmlns:a14="http://schemas.microsoft.com/office/drawing/2010/main" val="0"/>
              </a:ext>
            </a:extLst>
          </a:blip>
          <a:srcRect t="6973" b="6973"/>
          <a:stretch>
            <a:fillRect/>
          </a:stretch>
        </p:blipFill>
        <p:spPr/>
      </p:pic>
      <p:sp>
        <p:nvSpPr>
          <p:cNvPr id="6" name="Slide Number Placeholder 5"/>
          <p:cNvSpPr>
            <a:spLocks noGrp="1"/>
          </p:cNvSpPr>
          <p:nvPr>
            <p:ph type="sldNum" sz="quarter" idx="12"/>
          </p:nvPr>
        </p:nvSpPr>
        <p:spPr/>
        <p:txBody>
          <a:bodyPr/>
          <a:lstStyle/>
          <a:p>
            <a:pPr>
              <a:defRPr/>
            </a:pPr>
            <a:fld id="{2633774D-05FE-7545-AA60-468D1BB47CE4}" type="slidenum">
              <a:rPr lang="en-US"/>
              <a:pPr>
                <a:defRPr/>
              </a:pPr>
              <a:t>18</a:t>
            </a:fld>
            <a:endParaRPr lang="en-US"/>
          </a:p>
        </p:txBody>
      </p:sp>
      <p:sp>
        <p:nvSpPr>
          <p:cNvPr id="23556" name="Text Placeholder 2"/>
          <p:cNvSpPr>
            <a:spLocks noGrp="1"/>
          </p:cNvSpPr>
          <p:nvPr>
            <p:ph type="body" sz="half" idx="4294967295"/>
          </p:nvPr>
        </p:nvSpPr>
        <p:spPr>
          <a:xfrm>
            <a:off x="457200" y="6103938"/>
            <a:ext cx="5029200" cy="804862"/>
          </a:xfrm>
        </p:spPr>
        <p:txBody>
          <a:bodyPr/>
          <a:lstStyle/>
          <a:p>
            <a:pPr marL="0" indent="0" eaLnBrk="1" hangingPunct="1">
              <a:buFont typeface="Arial" charset="0"/>
              <a:buNone/>
            </a:pPr>
            <a:endParaRPr lang="en-US" sz="2000">
              <a:latin typeface="Calibri" charset="0"/>
            </a:endParaRPr>
          </a:p>
        </p:txBody>
      </p:sp>
      <p:sp>
        <p:nvSpPr>
          <p:cNvPr id="7" name="Text Box 2"/>
          <p:cNvSpPr txBox="1">
            <a:spLocks noChangeArrowheads="1"/>
          </p:cNvSpPr>
          <p:nvPr/>
        </p:nvSpPr>
        <p:spPr bwMode="auto">
          <a:xfrm>
            <a:off x="701675" y="6527800"/>
            <a:ext cx="8228013"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8164" rIns="0" bIns="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algn="ctr" fontAlgn="auto">
              <a:spcBef>
                <a:spcPts val="0"/>
              </a:spcBef>
              <a:spcAft>
                <a:spcPts val="1293"/>
              </a:spcAft>
              <a:defRPr/>
            </a:pPr>
            <a:r>
              <a:rPr lang="pl-PL" sz="1050" dirty="0">
                <a:solidFill>
                  <a:schemeClr val="bg1"/>
                </a:solidFill>
                <a:hlinkClick r:id="rId4"/>
              </a:rPr>
              <a:t>http://openspires.oucs.ox.ac.uk/resources/index.html#</a:t>
            </a:r>
            <a:r>
              <a:rPr lang="pl-PL" sz="1050" dirty="0" smtClean="0">
                <a:solidFill>
                  <a:schemeClr val="bg1"/>
                </a:solidFill>
                <a:hlinkClick r:id="rId4"/>
              </a:rPr>
              <a:t>posters</a:t>
            </a:r>
            <a:r>
              <a:rPr lang="pl-PL" sz="1050" dirty="0" smtClean="0">
                <a:solidFill>
                  <a:schemeClr val="bg1"/>
                </a:solidFill>
              </a:rPr>
              <a:t> </a:t>
            </a:r>
            <a:endParaRPr lang="en-GB" sz="1050" dirty="0">
              <a:solidFill>
                <a:schemeClr val="bg1"/>
              </a:solidFill>
            </a:endParaRPr>
          </a:p>
        </p:txBody>
      </p:sp>
    </p:spTree>
    <p:extLst>
      <p:ext uri="{BB962C8B-B14F-4D97-AF65-F5344CB8AC3E}">
        <p14:creationId xmlns:p14="http://schemas.microsoft.com/office/powerpoint/2010/main" val="19294297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p:txBody>
          <a:bodyPr/>
          <a:lstStyle/>
          <a:p>
            <a:pPr eaLnBrk="1" hangingPunct="1"/>
            <a:endParaRPr lang="en-US">
              <a:latin typeface="Trebuchet MS" charset="0"/>
            </a:endParaRPr>
          </a:p>
        </p:txBody>
      </p:sp>
      <p:pic>
        <p:nvPicPr>
          <p:cNvPr id="25602" name="Content Placeholder 3" descr="Screen shot 2011-05-11 at 23.27.44.png"/>
          <p:cNvPicPr>
            <a:picLocks noGrp="1" noChangeAspect="1"/>
          </p:cNvPicPr>
          <p:nvPr>
            <p:ph idx="1"/>
          </p:nvPr>
        </p:nvPicPr>
        <p:blipFill>
          <a:blip r:embed="rId3">
            <a:extLst>
              <a:ext uri="{28A0092B-C50C-407E-A947-70E740481C1C}">
                <a14:useLocalDpi xmlns:a14="http://schemas.microsoft.com/office/drawing/2010/main" val="0"/>
              </a:ext>
            </a:extLst>
          </a:blip>
          <a:srcRect l="-16597" r="-16597"/>
          <a:stretch>
            <a:fillRect/>
          </a:stretch>
        </p:blipFill>
        <p:spPr>
          <a:xfrm>
            <a:off x="-1524000" y="0"/>
            <a:ext cx="12268200" cy="6437313"/>
          </a:xfrm>
        </p:spPr>
      </p:pic>
      <p:sp>
        <p:nvSpPr>
          <p:cNvPr id="4" name="Footer Placeholder 4"/>
          <p:cNvSpPr>
            <a:spLocks noGrp="1"/>
          </p:cNvSpPr>
          <p:nvPr>
            <p:ph type="ftr" sz="quarter" idx="11"/>
          </p:nvPr>
        </p:nvSpPr>
        <p:spPr>
          <a:xfrm>
            <a:off x="254000" y="6392863"/>
            <a:ext cx="8624888" cy="365125"/>
          </a:xfrm>
        </p:spPr>
        <p:txBody>
          <a:bodyPr/>
          <a:lstStyle/>
          <a:p>
            <a:pPr>
              <a:defRPr/>
            </a:pPr>
            <a:r>
              <a:rPr lang="pl-PL" dirty="0">
                <a:hlinkClick r:id="rId4"/>
              </a:rPr>
              <a:t>http://www.slideshare.net/tbirdcymru/itunes-u-corporate-channel-of-free-educational-resources</a:t>
            </a:r>
            <a:r>
              <a:rPr lang="pl-PL" dirty="0"/>
              <a:t> </a:t>
            </a:r>
            <a:endParaRPr lang="en-US" dirty="0"/>
          </a:p>
        </p:txBody>
      </p:sp>
    </p:spTree>
    <p:extLst>
      <p:ext uri="{BB962C8B-B14F-4D97-AF65-F5344CB8AC3E}">
        <p14:creationId xmlns:p14="http://schemas.microsoft.com/office/powerpoint/2010/main" val="33126821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Oxford-managed and -created content in FLAX (The Flexible Language Acquisition project)</a:t>
            </a:r>
          </a:p>
          <a:p>
            <a:pPr lvl="1"/>
            <a:r>
              <a:rPr lang="en-US" dirty="0" smtClean="0"/>
              <a:t>Research corpora &amp; Teaching podcasts</a:t>
            </a:r>
          </a:p>
          <a:p>
            <a:r>
              <a:rPr lang="en-US" dirty="0" err="1" smtClean="0"/>
              <a:t>OpenSpires</a:t>
            </a:r>
            <a:r>
              <a:rPr lang="en-US" dirty="0" smtClean="0"/>
              <a:t> project at Oxford</a:t>
            </a:r>
          </a:p>
          <a:p>
            <a:pPr lvl="1"/>
            <a:r>
              <a:rPr lang="en-US" dirty="0" smtClean="0"/>
              <a:t>Creative commons-licensed content</a:t>
            </a:r>
          </a:p>
          <a:p>
            <a:r>
              <a:rPr lang="en-US" dirty="0" smtClean="0"/>
              <a:t>Building language collections in FLAX with OER</a:t>
            </a:r>
          </a:p>
          <a:p>
            <a:pPr lvl="1"/>
            <a:r>
              <a:rPr lang="en-US" dirty="0" smtClean="0"/>
              <a:t>Linking to open linguistic tools and content</a:t>
            </a:r>
          </a:p>
          <a:p>
            <a:pPr lvl="1"/>
            <a:r>
              <a:rPr lang="en-US" dirty="0" smtClean="0"/>
              <a:t>Creating interactivity in your collections</a:t>
            </a:r>
          </a:p>
          <a:p>
            <a:endParaRPr lang="en-US" dirty="0"/>
          </a:p>
        </p:txBody>
      </p:sp>
    </p:spTree>
    <p:extLst>
      <p:ext uri="{BB962C8B-B14F-4D97-AF65-F5344CB8AC3E}">
        <p14:creationId xmlns:p14="http://schemas.microsoft.com/office/powerpoint/2010/main" val="84115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1"/>
          </p:nvPr>
        </p:nvSpPr>
        <p:spPr>
          <a:xfrm>
            <a:off x="457200" y="615950"/>
            <a:ext cx="8380413" cy="4525963"/>
          </a:xfrm>
        </p:spPr>
        <p:txBody>
          <a:bodyPr>
            <a:normAutofit fontScale="92500" lnSpcReduction="20000"/>
          </a:bodyPr>
          <a:lstStyle/>
          <a:p>
            <a:pPr marL="0" indent="0">
              <a:buFont typeface="Arial" charset="0"/>
              <a:buNone/>
            </a:pPr>
            <a:r>
              <a:rPr lang="en-US" i="1" dirty="0">
                <a:latin typeface="Calibri" charset="0"/>
              </a:rPr>
              <a:t>“In the late 19th century Oxford was one of the pioneers of the </a:t>
            </a:r>
            <a:r>
              <a:rPr lang="en-US" b="1" i="1" dirty="0">
                <a:latin typeface="Calibri" charset="0"/>
              </a:rPr>
              <a:t>university extension movement</a:t>
            </a:r>
            <a:r>
              <a:rPr lang="en-US" i="1" dirty="0">
                <a:latin typeface="Calibri" charset="0"/>
              </a:rPr>
              <a:t>, which enabled audiences around the UK to hear what some of its lecturers had to say on a wide range of topics. The </a:t>
            </a:r>
            <a:r>
              <a:rPr lang="en-US" b="1" i="1" dirty="0" err="1">
                <a:latin typeface="Calibri" charset="0"/>
              </a:rPr>
              <a:t>OpenSpires</a:t>
            </a:r>
            <a:r>
              <a:rPr lang="en-US" i="1" dirty="0">
                <a:latin typeface="Calibri" charset="0"/>
              </a:rPr>
              <a:t> project is the 21</a:t>
            </a:r>
            <a:r>
              <a:rPr lang="en-US" i="1" baseline="30000" dirty="0">
                <a:latin typeface="Calibri" charset="0"/>
              </a:rPr>
              <a:t>st</a:t>
            </a:r>
            <a:r>
              <a:rPr lang="en-US" i="1" dirty="0">
                <a:latin typeface="Calibri" charset="0"/>
              </a:rPr>
              <a:t> century equivalent, though, with the benefit of the web, the audiences are now global and we hope even more diverse. It is a pleasure to contribute to this important venture, which is </a:t>
            </a:r>
            <a:r>
              <a:rPr lang="en-US" b="1" i="1" dirty="0" smtClean="0">
                <a:latin typeface="Calibri" charset="0"/>
              </a:rPr>
              <a:t>opening </a:t>
            </a:r>
            <a:r>
              <a:rPr lang="en-US" b="1" i="1" dirty="0">
                <a:latin typeface="Calibri" charset="0"/>
              </a:rPr>
              <a:t>up Oxford like never before</a:t>
            </a:r>
            <a:r>
              <a:rPr lang="en-US" i="1" dirty="0">
                <a:latin typeface="Calibri" charset="0"/>
              </a:rPr>
              <a:t>”</a:t>
            </a:r>
            <a:r>
              <a:rPr lang="en-US" altLang="ja-JP" i="1" dirty="0">
                <a:latin typeface="Calibri" charset="0"/>
              </a:rPr>
              <a:t>.</a:t>
            </a:r>
          </a:p>
          <a:p>
            <a:pPr marL="0" indent="0">
              <a:buFont typeface="Arial" charset="0"/>
              <a:buNone/>
            </a:pPr>
            <a:r>
              <a:rPr lang="en-US" dirty="0">
                <a:latin typeface="Calibri" charset="0"/>
              </a:rPr>
              <a:t>(McDonald, </a:t>
            </a:r>
            <a:r>
              <a:rPr lang="en-US" dirty="0" err="1">
                <a:latin typeface="Calibri" charset="0"/>
              </a:rPr>
              <a:t>n.d.</a:t>
            </a:r>
            <a:r>
              <a:rPr lang="en-US" dirty="0">
                <a:latin typeface="Calibri" charset="0"/>
              </a:rPr>
              <a:t>)</a:t>
            </a:r>
          </a:p>
        </p:txBody>
      </p:sp>
    </p:spTree>
    <p:extLst>
      <p:ext uri="{BB962C8B-B14F-4D97-AF65-F5344CB8AC3E}">
        <p14:creationId xmlns:p14="http://schemas.microsoft.com/office/powerpoint/2010/main" val="2915337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795338"/>
            <a:ext cx="7775575" cy="4756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9938" name="Text Box 2"/>
          <p:cNvSpPr txBox="1">
            <a:spLocks noChangeArrowheads="1"/>
          </p:cNvSpPr>
          <p:nvPr/>
        </p:nvSpPr>
        <p:spPr bwMode="auto">
          <a:xfrm>
            <a:off x="1795463" y="6205538"/>
            <a:ext cx="56197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gn="ctr">
              <a:defRPr/>
            </a:pPr>
            <a:r>
              <a:rPr lang="en-GB" sz="900" dirty="0">
                <a:hlinkClick r:id="rId4"/>
              </a:rPr>
              <a:t>http://www.apple.com/education/itunes-u</a:t>
            </a:r>
            <a:r>
              <a:rPr lang="en-GB" sz="900" dirty="0" smtClean="0">
                <a:hlinkClick r:id="rId4"/>
              </a:rPr>
              <a:t>/</a:t>
            </a:r>
            <a:r>
              <a:rPr lang="en-GB" sz="900" dirty="0" smtClean="0"/>
              <a:t> </a:t>
            </a:r>
            <a:endParaRPr lang="en-GB" sz="900" dirty="0"/>
          </a:p>
        </p:txBody>
      </p:sp>
    </p:spTree>
    <p:extLst>
      <p:ext uri="{BB962C8B-B14F-4D97-AF65-F5344CB8AC3E}">
        <p14:creationId xmlns:p14="http://schemas.microsoft.com/office/powerpoint/2010/main" val="3354633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Calibri" charset="0"/>
              </a:rPr>
              <a:t>It’s all in the downloads</a:t>
            </a:r>
          </a:p>
        </p:txBody>
      </p:sp>
      <p:graphicFrame>
        <p:nvGraphicFramePr>
          <p:cNvPr id="4" name="Table 3"/>
          <p:cNvGraphicFramePr>
            <a:graphicFrameLocks noGrp="1"/>
          </p:cNvGraphicFramePr>
          <p:nvPr/>
        </p:nvGraphicFramePr>
        <p:xfrm>
          <a:off x="1279525" y="1947863"/>
          <a:ext cx="6324600" cy="3111500"/>
        </p:xfrm>
        <a:graphic>
          <a:graphicData uri="http://schemas.openxmlformats.org/drawingml/2006/table">
            <a:tbl>
              <a:tblPr/>
              <a:tblGrid>
                <a:gridCol w="3162300"/>
                <a:gridCol w="3162300"/>
              </a:tblGrid>
              <a:tr h="622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University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Downloads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2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Open University, UK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Over 34 million since June 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2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University of Oxford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Over 9 million since June 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22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rPr>
                        <a:t>Coventry University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2.5 million in 2010 alone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2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rPr>
                        <a:t>University of Warwick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rPr>
                        <a:t>1 million  Jan ‘09 – June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Footer Placeholder 4"/>
          <p:cNvSpPr>
            <a:spLocks noGrp="1"/>
          </p:cNvSpPr>
          <p:nvPr>
            <p:ph type="ftr" sz="quarter" idx="11"/>
          </p:nvPr>
        </p:nvSpPr>
        <p:spPr>
          <a:xfrm>
            <a:off x="715963" y="5978525"/>
            <a:ext cx="7227887" cy="365125"/>
          </a:xfrm>
        </p:spPr>
        <p:txBody>
          <a:bodyPr/>
          <a:lstStyle/>
          <a:p>
            <a:pPr>
              <a:defRPr/>
            </a:pPr>
            <a:r>
              <a:rPr lang="pl-PL" dirty="0">
                <a:hlinkClick r:id="rId2"/>
              </a:rPr>
              <a:t>http://www.slideshare.net/tbirdcymru/itunes-u-corporate-channel-of-free-educational-</a:t>
            </a:r>
            <a:r>
              <a:rPr lang="pl-PL" dirty="0" smtClean="0">
                <a:hlinkClick r:id="rId2"/>
              </a:rPr>
              <a:t>resources</a:t>
            </a:r>
            <a:r>
              <a:rPr lang="pl-PL" dirty="0" smtClean="0"/>
              <a:t> </a:t>
            </a:r>
            <a:endParaRPr lang="en-US" dirty="0"/>
          </a:p>
        </p:txBody>
      </p:sp>
    </p:spTree>
    <p:extLst>
      <p:ext uri="{BB962C8B-B14F-4D97-AF65-F5344CB8AC3E}">
        <p14:creationId xmlns:p14="http://schemas.microsoft.com/office/powerpoint/2010/main" val="23175686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atin typeface="Calibri" charset="0"/>
              </a:rPr>
              <a:t>English OER through literature</a:t>
            </a:r>
          </a:p>
        </p:txBody>
      </p:sp>
      <p:pic>
        <p:nvPicPr>
          <p:cNvPr id="30722" name="Content Placeholder 3" descr="GreatWritersInspire-30.png"/>
          <p:cNvPicPr>
            <a:picLocks noGrp="1" noChangeAspect="1"/>
          </p:cNvPicPr>
          <p:nvPr>
            <p:ph idx="1"/>
          </p:nvPr>
        </p:nvPicPr>
        <p:blipFill>
          <a:blip r:embed="rId2">
            <a:extLst>
              <a:ext uri="{28A0092B-C50C-407E-A947-70E740481C1C}">
                <a14:useLocalDpi xmlns:a14="http://schemas.microsoft.com/office/drawing/2010/main" val="0"/>
              </a:ext>
            </a:extLst>
          </a:blip>
          <a:srcRect t="4077" b="4077"/>
          <a:stretch>
            <a:fillRect/>
          </a:stretch>
        </p:blipFill>
        <p:spPr/>
      </p:pic>
    </p:spTree>
    <p:extLst>
      <p:ext uri="{BB962C8B-B14F-4D97-AF65-F5344CB8AC3E}">
        <p14:creationId xmlns:p14="http://schemas.microsoft.com/office/powerpoint/2010/main" val="2185217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Calibri" charset="0"/>
              </a:rPr>
              <a:t>Great Writers Inspire</a:t>
            </a:r>
          </a:p>
        </p:txBody>
      </p:sp>
      <p:pic>
        <p:nvPicPr>
          <p:cNvPr id="31746" name="Content Placeholder 3" descr="greatwriters.tiff"/>
          <p:cNvPicPr>
            <a:picLocks noGrp="1" noChangeAspect="1"/>
          </p:cNvPicPr>
          <p:nvPr>
            <p:ph idx="1"/>
          </p:nvPr>
        </p:nvPicPr>
        <p:blipFill>
          <a:blip r:embed="rId2">
            <a:extLst>
              <a:ext uri="{28A0092B-C50C-407E-A947-70E740481C1C}">
                <a14:useLocalDpi xmlns:a14="http://schemas.microsoft.com/office/drawing/2010/main" val="0"/>
              </a:ext>
            </a:extLst>
          </a:blip>
          <a:srcRect t="6247" b="6247"/>
          <a:stretch>
            <a:fillRect/>
          </a:stretch>
        </p:blipFill>
        <p:spPr/>
      </p:pic>
      <p:sp>
        <p:nvSpPr>
          <p:cNvPr id="5" name="Text Box 2"/>
          <p:cNvSpPr txBox="1">
            <a:spLocks noChangeArrowheads="1"/>
          </p:cNvSpPr>
          <p:nvPr/>
        </p:nvSpPr>
        <p:spPr bwMode="auto">
          <a:xfrm>
            <a:off x="457200" y="6527800"/>
            <a:ext cx="8228013"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8164" rIns="0" bIns="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algn="ctr" fontAlgn="auto">
              <a:spcBef>
                <a:spcPts val="0"/>
              </a:spcBef>
              <a:spcAft>
                <a:spcPts val="1293"/>
              </a:spcAft>
              <a:defRPr/>
            </a:pPr>
            <a:r>
              <a:rPr lang="pl-PL" sz="1050" dirty="0">
                <a:solidFill>
                  <a:schemeClr val="bg1"/>
                </a:solidFill>
                <a:hlinkClick r:id="rId3"/>
              </a:rPr>
              <a:t>http://writersinspire.org</a:t>
            </a:r>
            <a:r>
              <a:rPr lang="pl-PL" sz="1050" dirty="0" smtClean="0">
                <a:solidFill>
                  <a:schemeClr val="bg1"/>
                </a:solidFill>
                <a:hlinkClick r:id="rId3"/>
              </a:rPr>
              <a:t>/</a:t>
            </a:r>
            <a:r>
              <a:rPr lang="pl-PL" sz="1050" dirty="0" smtClean="0">
                <a:solidFill>
                  <a:schemeClr val="bg1"/>
                </a:solidFill>
              </a:rPr>
              <a:t> </a:t>
            </a:r>
            <a:endParaRPr lang="en-GB" sz="1050" dirty="0">
              <a:solidFill>
                <a:schemeClr val="bg1"/>
              </a:solidFill>
            </a:endParaRPr>
          </a:p>
        </p:txBody>
      </p:sp>
    </p:spTree>
    <p:extLst>
      <p:ext uri="{BB962C8B-B14F-4D97-AF65-F5344CB8AC3E}">
        <p14:creationId xmlns:p14="http://schemas.microsoft.com/office/powerpoint/2010/main" val="3250736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ctrTitle"/>
          </p:nvPr>
        </p:nvSpPr>
        <p:spPr>
          <a:xfrm>
            <a:off x="838200" y="1752600"/>
            <a:ext cx="7620000" cy="2590800"/>
          </a:xfrm>
        </p:spPr>
        <p:txBody>
          <a:bodyPr/>
          <a:lstStyle/>
          <a:p>
            <a:pPr algn="l"/>
            <a:r>
              <a:rPr lang="en-GB" dirty="0">
                <a:latin typeface="Calibri" charset="0"/>
              </a:rPr>
              <a:t>What could you do with the Oxford Creative Commons podcast content?</a:t>
            </a:r>
            <a:endParaRPr lang="en-US" altLang="zh-CN" dirty="0">
              <a:latin typeface="Calibri" charset="0"/>
              <a:ea typeface="SimSun" charset="0"/>
              <a:cs typeface="SimSun" charset="0"/>
            </a:endParaRPr>
          </a:p>
        </p:txBody>
      </p:sp>
      <p:pic>
        <p:nvPicPr>
          <p:cNvPr id="39938" name="Picture 5" descr="flaxHeader_rig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pPr>
              <a:defRPr/>
            </a:pPr>
            <a:endParaRPr lang="en-US"/>
          </a:p>
        </p:txBody>
      </p:sp>
      <p:pic>
        <p:nvPicPr>
          <p:cNvPr id="39940" name="Picture 7" descr="foo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857875"/>
            <a:ext cx="7429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452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title"/>
          </p:nvPr>
        </p:nvSpPr>
        <p:spPr/>
        <p:txBody>
          <a:bodyPr/>
          <a:lstStyle/>
          <a:p>
            <a:pPr eaLnBrk="1" hangingPunct="1"/>
            <a:r>
              <a:rPr lang="en-US">
                <a:latin typeface="Calibri" charset="0"/>
              </a:rPr>
              <a:t>Linking open tools and open pods</a:t>
            </a:r>
          </a:p>
        </p:txBody>
      </p:sp>
      <p:pic>
        <p:nvPicPr>
          <p:cNvPr id="41986" name="Picture Placeholder 8" descr="openspires.tiff"/>
          <p:cNvPicPr>
            <a:picLocks noGrp="1" noChangeAspect="1"/>
          </p:cNvPicPr>
          <p:nvPr>
            <p:ph idx="1"/>
          </p:nvPr>
        </p:nvPicPr>
        <p:blipFill>
          <a:blip r:embed="rId3">
            <a:extLst>
              <a:ext uri="{28A0092B-C50C-407E-A947-70E740481C1C}">
                <a14:useLocalDpi xmlns:a14="http://schemas.microsoft.com/office/drawing/2010/main" val="0"/>
              </a:ext>
            </a:extLst>
          </a:blip>
          <a:srcRect l="-2538" r="-2538"/>
          <a:stretch>
            <a:fillRect/>
          </a:stretch>
        </p:blipFill>
        <p:spPr/>
      </p:pic>
      <p:sp>
        <p:nvSpPr>
          <p:cNvPr id="6" name="Slide Number Placeholder 5"/>
          <p:cNvSpPr>
            <a:spLocks noGrp="1"/>
          </p:cNvSpPr>
          <p:nvPr>
            <p:ph type="sldNum" sz="quarter" idx="12"/>
          </p:nvPr>
        </p:nvSpPr>
        <p:spPr/>
        <p:txBody>
          <a:bodyPr/>
          <a:lstStyle/>
          <a:p>
            <a:pPr>
              <a:defRPr/>
            </a:pPr>
            <a:fld id="{A38AEFE2-A18E-BB4E-8B52-8D2B1552F7F6}" type="slidenum">
              <a:rPr lang="en-US"/>
              <a:pPr>
                <a:defRPr/>
              </a:pPr>
              <a:t>26</a:t>
            </a:fld>
            <a:endParaRPr lang="en-US"/>
          </a:p>
        </p:txBody>
      </p:sp>
      <p:sp>
        <p:nvSpPr>
          <p:cNvPr id="7" name="Text Box 2"/>
          <p:cNvSpPr txBox="1">
            <a:spLocks noChangeArrowheads="1"/>
          </p:cNvSpPr>
          <p:nvPr/>
        </p:nvSpPr>
        <p:spPr bwMode="auto">
          <a:xfrm>
            <a:off x="701675" y="6423025"/>
            <a:ext cx="7908925"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8164" rIns="0" bIns="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algn="ctr" fontAlgn="auto">
              <a:spcBef>
                <a:spcPts val="0"/>
              </a:spcBef>
              <a:spcAft>
                <a:spcPts val="0"/>
              </a:spcAft>
              <a:defRPr/>
            </a:pPr>
            <a:r>
              <a:rPr lang="pl-PL" sz="1050" dirty="0">
                <a:solidFill>
                  <a:schemeClr val="bg1"/>
                </a:solidFill>
                <a:hlinkClick r:id="rId4"/>
              </a:rPr>
              <a:t>http:/</a:t>
            </a:r>
            <a:r>
              <a:rPr lang="pl-PL" sz="1050" dirty="0" smtClean="0">
                <a:solidFill>
                  <a:schemeClr val="bg1"/>
                </a:solidFill>
                <a:hlinkClick r:id="rId4"/>
              </a:rPr>
              <a:t>/</a:t>
            </a:r>
            <a:r>
              <a:rPr lang="en-US" sz="1050" dirty="0">
                <a:hlinkClick r:id="rId4"/>
              </a:rPr>
              <a:t>http://openspires.oucs.ox.ac.uk/crunch</a:t>
            </a:r>
            <a:r>
              <a:rPr lang="en-US" sz="1050" dirty="0" smtClean="0">
                <a:hlinkClick r:id="rId4"/>
              </a:rPr>
              <a:t>/</a:t>
            </a:r>
            <a:r>
              <a:rPr lang="en-US" sz="1050" dirty="0" smtClean="0"/>
              <a:t>  </a:t>
            </a:r>
            <a:endParaRPr lang="en-US" sz="1050" dirty="0"/>
          </a:p>
        </p:txBody>
      </p:sp>
    </p:spTree>
    <p:extLst>
      <p:ext uri="{BB962C8B-B14F-4D97-AF65-F5344CB8AC3E}">
        <p14:creationId xmlns:p14="http://schemas.microsoft.com/office/powerpoint/2010/main" val="30564663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OpenSpires</a:t>
            </a:r>
            <a:r>
              <a:rPr lang="en-US" dirty="0" smtClean="0"/>
              <a:t> in FLAX</a:t>
            </a:r>
            <a:endParaRPr lang="en-US" dirty="0"/>
          </a:p>
        </p:txBody>
      </p:sp>
      <p:pic>
        <p:nvPicPr>
          <p:cNvPr id="4" name="Content Placeholder 3" descr="openspires.tiff"/>
          <p:cNvPicPr>
            <a:picLocks noGrp="1" noChangeAspect="1"/>
          </p:cNvPicPr>
          <p:nvPr>
            <p:ph idx="1"/>
          </p:nvPr>
        </p:nvPicPr>
        <p:blipFill rotWithShape="1">
          <a:blip r:embed="rId2">
            <a:extLst>
              <a:ext uri="{28A0092B-C50C-407E-A947-70E740481C1C}">
                <a14:useLocalDpi xmlns:a14="http://schemas.microsoft.com/office/drawing/2010/main" val="0"/>
              </a:ext>
            </a:extLst>
          </a:blip>
          <a:srcRect r="22920"/>
          <a:stretch/>
        </p:blipFill>
        <p:spPr/>
      </p:pic>
    </p:spTree>
    <p:extLst>
      <p:ext uri="{BB962C8B-B14F-4D97-AF65-F5344CB8AC3E}">
        <p14:creationId xmlns:p14="http://schemas.microsoft.com/office/powerpoint/2010/main" val="3621207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0" y="274638"/>
            <a:ext cx="9144000" cy="1143000"/>
          </a:xfrm>
        </p:spPr>
        <p:txBody>
          <a:bodyPr/>
          <a:lstStyle/>
          <a:p>
            <a:r>
              <a:rPr lang="en-US">
                <a:latin typeface="Calibri" charset="0"/>
              </a:rPr>
              <a:t>Mining Oxford podcasts</a:t>
            </a:r>
          </a:p>
        </p:txBody>
      </p:sp>
      <p:pic>
        <p:nvPicPr>
          <p:cNvPr id="44034" name="Content Placeholder 3" descr="crunch1_cloud.png"/>
          <p:cNvPicPr>
            <a:picLocks noGrp="1" noChangeAspect="1"/>
          </p:cNvPicPr>
          <p:nvPr>
            <p:ph idx="1"/>
          </p:nvPr>
        </p:nvPicPr>
        <p:blipFill>
          <a:blip r:embed="rId2">
            <a:extLst>
              <a:ext uri="{28A0092B-C50C-407E-A947-70E740481C1C}">
                <a14:useLocalDpi xmlns:a14="http://schemas.microsoft.com/office/drawing/2010/main" val="0"/>
              </a:ext>
            </a:extLst>
          </a:blip>
          <a:srcRect l="6201" r="6201"/>
          <a:stretch>
            <a:fillRect/>
          </a:stretch>
        </p:blipFill>
        <p:spPr/>
      </p:pic>
    </p:spTree>
    <p:extLst>
      <p:ext uri="{BB962C8B-B14F-4D97-AF65-F5344CB8AC3E}">
        <p14:creationId xmlns:p14="http://schemas.microsoft.com/office/powerpoint/2010/main" val="2183217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&amp; linking key collocations</a:t>
            </a:r>
            <a:endParaRPr lang="en-US" dirty="0"/>
          </a:p>
        </p:txBody>
      </p:sp>
      <p:pic>
        <p:nvPicPr>
          <p:cNvPr id="4" name="Content Placeholder 3" descr="bankopenspires.tiff"/>
          <p:cNvPicPr>
            <a:picLocks noGrp="1" noChangeAspect="1"/>
          </p:cNvPicPr>
          <p:nvPr>
            <p:ph idx="1"/>
          </p:nvPr>
        </p:nvPicPr>
        <p:blipFill rotWithShape="1">
          <a:blip r:embed="rId2">
            <a:extLst>
              <a:ext uri="{28A0092B-C50C-407E-A947-70E740481C1C}">
                <a14:useLocalDpi xmlns:a14="http://schemas.microsoft.com/office/drawing/2010/main" val="0"/>
              </a:ext>
            </a:extLst>
          </a:blip>
          <a:srcRect r="10103"/>
          <a:stretch/>
        </p:blipFill>
        <p:spPr>
          <a:xfrm>
            <a:off x="457200" y="1600200"/>
            <a:ext cx="8686800" cy="4525963"/>
          </a:xfrm>
        </p:spPr>
      </p:pic>
    </p:spTree>
    <p:extLst>
      <p:ext uri="{BB962C8B-B14F-4D97-AF65-F5344CB8AC3E}">
        <p14:creationId xmlns:p14="http://schemas.microsoft.com/office/powerpoint/2010/main" val="215330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4813"/>
            <a:ext cx="14398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descr="j030926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781300"/>
            <a:ext cx="16557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084763"/>
            <a:ext cx="230346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3" descr="Digital-liabrary-im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17500"/>
            <a:ext cx="18923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6172200" y="3429000"/>
            <a:ext cx="9779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Elbow Connector 7"/>
          <p:cNvCxnSpPr/>
          <p:nvPr/>
        </p:nvCxnSpPr>
        <p:spPr>
          <a:xfrm>
            <a:off x="6146800" y="4038600"/>
            <a:ext cx="914400" cy="9144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362200" y="3365500"/>
            <a:ext cx="838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rot="10800000" flipV="1">
            <a:off x="2184400" y="4025900"/>
            <a:ext cx="1066800" cy="9144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p:nvPr/>
        </p:nvCxnSpPr>
        <p:spPr>
          <a:xfrm flipH="1" flipV="1">
            <a:off x="2336800" y="1866900"/>
            <a:ext cx="914400" cy="9144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48" name="Elbow Connector 2047"/>
          <p:cNvCxnSpPr/>
          <p:nvPr/>
        </p:nvCxnSpPr>
        <p:spPr>
          <a:xfrm rot="10800000" flipH="1">
            <a:off x="6159500" y="1981200"/>
            <a:ext cx="914400" cy="9144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054" name="Rectangle 2053"/>
          <p:cNvSpPr/>
          <p:nvPr/>
        </p:nvSpPr>
        <p:spPr>
          <a:xfrm>
            <a:off x="3492500" y="2413000"/>
            <a:ext cx="2540000" cy="287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r>
              <a:rPr lang="en-GB" altLang="zh-CN" sz="2800" dirty="0">
                <a:solidFill>
                  <a:schemeClr val="bg1"/>
                </a:solidFill>
                <a:latin typeface="Arial"/>
                <a:ea typeface="宋体" charset="0"/>
                <a:cs typeface="宋体" charset="0"/>
              </a:rPr>
              <a:t>Digital Library</a:t>
            </a:r>
            <a:endParaRPr lang="en-US" altLang="zh-CN" dirty="0">
              <a:solidFill>
                <a:schemeClr val="bg1"/>
              </a:solidFill>
              <a:latin typeface="Arial"/>
              <a:ea typeface="宋体" charset="0"/>
              <a:cs typeface="宋体" charset="0"/>
            </a:endParaRPr>
          </a:p>
        </p:txBody>
      </p:sp>
      <p:sp>
        <p:nvSpPr>
          <p:cNvPr id="2057" name="Data 2056"/>
          <p:cNvSpPr/>
          <p:nvPr/>
        </p:nvSpPr>
        <p:spPr>
          <a:xfrm>
            <a:off x="7035800" y="1460500"/>
            <a:ext cx="2006600" cy="1054100"/>
          </a:xfrm>
          <a:prstGeom prst="flowChartInputOutp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latin typeface="Arial"/>
                <a:ea typeface="ＭＳ Ｐゴシック" charset="0"/>
              </a:rPr>
              <a:t>Collocation </a:t>
            </a:r>
          </a:p>
          <a:p>
            <a:pPr algn="ctr">
              <a:defRPr/>
            </a:pPr>
            <a:r>
              <a:rPr lang="en-US" sz="1600" dirty="0">
                <a:solidFill>
                  <a:srgbClr val="FFFFFF"/>
                </a:solidFill>
                <a:latin typeface="Arial"/>
                <a:ea typeface="ＭＳ Ｐゴシック" charset="0"/>
              </a:rPr>
              <a:t>database</a:t>
            </a:r>
            <a:endParaRPr lang="en-US" sz="1600" dirty="0"/>
          </a:p>
        </p:txBody>
      </p:sp>
      <p:sp>
        <p:nvSpPr>
          <p:cNvPr id="44" name="Data 43"/>
          <p:cNvSpPr/>
          <p:nvPr/>
        </p:nvSpPr>
        <p:spPr>
          <a:xfrm>
            <a:off x="6972300" y="4521200"/>
            <a:ext cx="2006600" cy="1054100"/>
          </a:xfrm>
          <a:prstGeom prst="flowChartInputOutp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latin typeface="Arial"/>
                <a:ea typeface="ＭＳ Ｐゴシック" charset="0"/>
              </a:rPr>
              <a:t>Glossary</a:t>
            </a:r>
            <a:endParaRPr lang="en-US" sz="1600" dirty="0"/>
          </a:p>
        </p:txBody>
      </p:sp>
      <p:sp>
        <p:nvSpPr>
          <p:cNvPr id="45" name="Data 44"/>
          <p:cNvSpPr/>
          <p:nvPr/>
        </p:nvSpPr>
        <p:spPr>
          <a:xfrm>
            <a:off x="6946900" y="3035300"/>
            <a:ext cx="2006600" cy="1054100"/>
          </a:xfrm>
          <a:prstGeom prst="flowChartInputOutp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00"/>
                </a:solidFill>
                <a:latin typeface="Arial"/>
                <a:ea typeface="ＭＳ Ｐゴシック" charset="0"/>
              </a:rPr>
              <a:t>Any other resource</a:t>
            </a:r>
            <a:endParaRPr lang="en-US" sz="1600" dirty="0">
              <a:solidFill>
                <a:srgbClr val="FFFF00"/>
              </a:solidFill>
            </a:endParaRPr>
          </a:p>
        </p:txBody>
      </p:sp>
    </p:spTree>
    <p:extLst>
      <p:ext uri="{BB962C8B-B14F-4D97-AF65-F5344CB8AC3E}">
        <p14:creationId xmlns:p14="http://schemas.microsoft.com/office/powerpoint/2010/main" val="46665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fade">
                                      <p:cBhvr>
                                        <p:cTn id="23" dur="500"/>
                                        <p:tgtEl>
                                          <p:spTgt spid="205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056"/>
                                        </p:tgtEl>
                                        <p:attrNameLst>
                                          <p:attrName>style.visibility</p:attrName>
                                        </p:attrNameLst>
                                      </p:cBhvr>
                                      <p:to>
                                        <p:strVal val="visible"/>
                                      </p:to>
                                    </p:set>
                                    <p:animEffect transition="in" filter="fade">
                                      <p:cBhvr>
                                        <p:cTn id="31" dur="500"/>
                                        <p:tgtEl>
                                          <p:spTgt spid="205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048"/>
                                        </p:tgtEl>
                                        <p:attrNameLst>
                                          <p:attrName>style.visibility</p:attrName>
                                        </p:attrNameLst>
                                      </p:cBhvr>
                                      <p:to>
                                        <p:strVal val="visible"/>
                                      </p:to>
                                    </p:set>
                                    <p:animEffect transition="in" filter="fade">
                                      <p:cBhvr>
                                        <p:cTn id="36" dur="500"/>
                                        <p:tgtEl>
                                          <p:spTgt spid="204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57"/>
                                        </p:tgtEl>
                                        <p:attrNameLst>
                                          <p:attrName>style.visibility</p:attrName>
                                        </p:attrNameLst>
                                      </p:cBhvr>
                                      <p:to>
                                        <p:strVal val="visible"/>
                                      </p:to>
                                    </p:set>
                                    <p:animEffect transition="in" filter="fade">
                                      <p:cBhvr>
                                        <p:cTn id="39" dur="500"/>
                                        <p:tgtEl>
                                          <p:spTgt spid="205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7" grpId="0" animBg="1"/>
      <p:bldP spid="44" grpId="0" animBg="1"/>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2278063"/>
            <a:ext cx="7342188" cy="719137"/>
          </a:xfrm>
        </p:spPr>
        <p:txBody>
          <a:bodyPr>
            <a:noAutofit/>
          </a:bodyPr>
          <a:lstStyle/>
          <a:p>
            <a:pPr eaLnBrk="1" hangingPunct="1">
              <a:buFont typeface="Arial" charset="0"/>
              <a:buNone/>
              <a:defRPr/>
            </a:pPr>
            <a:r>
              <a:rPr lang="en-US" sz="4800" dirty="0" smtClean="0">
                <a:latin typeface="+mj-lt"/>
              </a:rPr>
              <a:t>Language Teachers: </a:t>
            </a:r>
          </a:p>
          <a:p>
            <a:pPr eaLnBrk="1" hangingPunct="1">
              <a:buFont typeface="Arial" charset="0"/>
              <a:buNone/>
              <a:defRPr/>
            </a:pPr>
            <a:r>
              <a:rPr lang="en-US" sz="4800" dirty="0" smtClean="0">
                <a:latin typeface="+mj-lt"/>
              </a:rPr>
              <a:t>OER creators, users, re</a:t>
            </a:r>
            <a:r>
              <a:rPr lang="en-US" sz="4800" dirty="0">
                <a:latin typeface="+mj-lt"/>
              </a:rPr>
              <a:t>-</a:t>
            </a:r>
            <a:r>
              <a:rPr lang="en-US" sz="4800" dirty="0" smtClean="0">
                <a:latin typeface="+mj-lt"/>
              </a:rPr>
              <a:t>mixers</a:t>
            </a:r>
            <a:r>
              <a:rPr lang="en-US" sz="4800" dirty="0">
                <a:latin typeface="+mj-lt"/>
              </a:rPr>
              <a:t> </a:t>
            </a:r>
            <a:r>
              <a:rPr lang="en-US" sz="4800" dirty="0" smtClean="0">
                <a:latin typeface="+mj-lt"/>
              </a:rPr>
              <a:t>and publishers</a:t>
            </a:r>
            <a:endParaRPr lang="en-NZ" sz="4800" dirty="0">
              <a:latin typeface="+mj-lt"/>
            </a:endParaRPr>
          </a:p>
        </p:txBody>
      </p:sp>
      <p:pic>
        <p:nvPicPr>
          <p:cNvPr id="75778" name="Picture 5" descr="flaxHeader_rig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3313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0" y="274638"/>
            <a:ext cx="9144000" cy="1143000"/>
          </a:xfrm>
        </p:spPr>
        <p:txBody>
          <a:bodyPr/>
          <a:lstStyle/>
          <a:p>
            <a:r>
              <a:rPr lang="en-US">
                <a:latin typeface="Calibri" charset="0"/>
              </a:rPr>
              <a:t>Developing podcast activities in FLAX</a:t>
            </a:r>
          </a:p>
        </p:txBody>
      </p:sp>
      <p:pic>
        <p:nvPicPr>
          <p:cNvPr id="76802" name="Content Placeholder 5" descr="missingwordsTeachers.tiff"/>
          <p:cNvPicPr>
            <a:picLocks noGrp="1" noChangeAspect="1"/>
          </p:cNvPicPr>
          <p:nvPr>
            <p:ph idx="1"/>
          </p:nvPr>
        </p:nvPicPr>
        <p:blipFill>
          <a:blip r:embed="rId2">
            <a:extLst>
              <a:ext uri="{28A0092B-C50C-407E-A947-70E740481C1C}">
                <a14:useLocalDpi xmlns:a14="http://schemas.microsoft.com/office/drawing/2010/main" val="0"/>
              </a:ext>
            </a:extLst>
          </a:blip>
          <a:srcRect t="4845" b="4845"/>
          <a:stretch>
            <a:fillRect/>
          </a:stretch>
        </p:blipFill>
        <p:spPr/>
      </p:pic>
    </p:spTree>
    <p:extLst>
      <p:ext uri="{BB962C8B-B14F-4D97-AF65-F5344CB8AC3E}">
        <p14:creationId xmlns:p14="http://schemas.microsoft.com/office/powerpoint/2010/main" val="23280617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atin typeface="Calibri" charset="0"/>
              </a:rPr>
              <a:t>Close exercises in FLAX</a:t>
            </a:r>
          </a:p>
        </p:txBody>
      </p:sp>
      <p:pic>
        <p:nvPicPr>
          <p:cNvPr id="77826" name="Content Placeholder 6" descr="WordGuessingSts.tiff"/>
          <p:cNvPicPr>
            <a:picLocks noGrp="1" noChangeAspect="1"/>
          </p:cNvPicPr>
          <p:nvPr>
            <p:ph idx="1"/>
          </p:nvPr>
        </p:nvPicPr>
        <p:blipFill>
          <a:blip r:embed="rId2">
            <a:extLst>
              <a:ext uri="{28A0092B-C50C-407E-A947-70E740481C1C}">
                <a14:useLocalDpi xmlns:a14="http://schemas.microsoft.com/office/drawing/2010/main" val="0"/>
              </a:ext>
            </a:extLst>
          </a:blip>
          <a:srcRect l="15819" r="15819"/>
          <a:stretch>
            <a:fillRect/>
          </a:stretch>
        </p:blipFill>
        <p:spPr/>
      </p:pic>
    </p:spTree>
    <p:extLst>
      <p:ext uri="{BB962C8B-B14F-4D97-AF65-F5344CB8AC3E}">
        <p14:creationId xmlns:p14="http://schemas.microsoft.com/office/powerpoint/2010/main" val="35883167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atin typeface="Calibri" charset="0"/>
              </a:rPr>
              <a:t>YouTube in FLAX</a:t>
            </a:r>
          </a:p>
        </p:txBody>
      </p:sp>
      <p:pic>
        <p:nvPicPr>
          <p:cNvPr id="86018" name="Content Placeholder 3" descr="YouTubeFLAX.tiff"/>
          <p:cNvPicPr>
            <a:picLocks noGrp="1" noChangeAspect="1"/>
          </p:cNvPicPr>
          <p:nvPr>
            <p:ph idx="1"/>
          </p:nvPr>
        </p:nvPicPr>
        <p:blipFill>
          <a:blip r:embed="rId2">
            <a:extLst>
              <a:ext uri="{28A0092B-C50C-407E-A947-70E740481C1C}">
                <a14:useLocalDpi xmlns:a14="http://schemas.microsoft.com/office/drawing/2010/main" val="0"/>
              </a:ext>
            </a:extLst>
          </a:blip>
          <a:srcRect l="3729" t="18639" r="-3729" b="25900"/>
          <a:stretch>
            <a:fillRect/>
          </a:stretch>
        </p:blipFill>
        <p:spPr/>
      </p:pic>
    </p:spTree>
    <p:extLst>
      <p:ext uri="{BB962C8B-B14F-4D97-AF65-F5344CB8AC3E}">
        <p14:creationId xmlns:p14="http://schemas.microsoft.com/office/powerpoint/2010/main" val="1356895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Calibri" charset="0"/>
              </a:rPr>
              <a:t>Scrambled sentences in FLAX</a:t>
            </a:r>
          </a:p>
        </p:txBody>
      </p:sp>
      <p:pic>
        <p:nvPicPr>
          <p:cNvPr id="78850" name="Content Placeholder 3" descr="CCrunch_splitsentencesTeacher.tiff"/>
          <p:cNvPicPr>
            <a:picLocks noGrp="1" noChangeAspect="1"/>
          </p:cNvPicPr>
          <p:nvPr>
            <p:ph idx="1"/>
          </p:nvPr>
        </p:nvPicPr>
        <p:blipFill>
          <a:blip r:embed="rId2">
            <a:extLst>
              <a:ext uri="{28A0092B-C50C-407E-A947-70E740481C1C}">
                <a14:useLocalDpi xmlns:a14="http://schemas.microsoft.com/office/drawing/2010/main" val="0"/>
              </a:ext>
            </a:extLst>
          </a:blip>
          <a:srcRect t="4230" b="4230"/>
          <a:stretch>
            <a:fillRect/>
          </a:stretch>
        </p:blipFill>
        <p:spPr/>
      </p:pic>
    </p:spTree>
    <p:extLst>
      <p:ext uri="{BB962C8B-B14F-4D97-AF65-F5344CB8AC3E}">
        <p14:creationId xmlns:p14="http://schemas.microsoft.com/office/powerpoint/2010/main" val="1501042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Calibri" charset="0"/>
              </a:rPr>
              <a:t>Drag ‘n’ Drop exercises in FLAX</a:t>
            </a:r>
          </a:p>
        </p:txBody>
      </p:sp>
      <p:pic>
        <p:nvPicPr>
          <p:cNvPr id="79874" name="Content Placeholder 3" descr="SplitSentencesStudent.tiff"/>
          <p:cNvPicPr>
            <a:picLocks noGrp="1" noChangeAspect="1"/>
          </p:cNvPicPr>
          <p:nvPr>
            <p:ph idx="1"/>
          </p:nvPr>
        </p:nvPicPr>
        <p:blipFill>
          <a:blip r:embed="rId2">
            <a:extLst>
              <a:ext uri="{28A0092B-C50C-407E-A947-70E740481C1C}">
                <a14:useLocalDpi xmlns:a14="http://schemas.microsoft.com/office/drawing/2010/main" val="0"/>
              </a:ext>
            </a:extLst>
          </a:blip>
          <a:srcRect l="3085" r="3085"/>
          <a:stretch>
            <a:fillRect/>
          </a:stretch>
        </p:blipFill>
        <p:spPr/>
      </p:pic>
    </p:spTree>
    <p:extLst>
      <p:ext uri="{BB962C8B-B14F-4D97-AF65-F5344CB8AC3E}">
        <p14:creationId xmlns:p14="http://schemas.microsoft.com/office/powerpoint/2010/main" val="19756122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Please register with FLAX to build your own collections!</a:t>
            </a:r>
            <a:endParaRPr lang="en-US" dirty="0"/>
          </a:p>
        </p:txBody>
      </p:sp>
      <p:pic>
        <p:nvPicPr>
          <p:cNvPr id="5" name="Content Placeholder 4" descr="6273168640_2d7aed7401.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
        <p:nvSpPr>
          <p:cNvPr id="4" name="Text Box 2"/>
          <p:cNvSpPr txBox="1">
            <a:spLocks noChangeArrowheads="1"/>
          </p:cNvSpPr>
          <p:nvPr/>
        </p:nvSpPr>
        <p:spPr bwMode="auto">
          <a:xfrm>
            <a:off x="457200" y="6527800"/>
            <a:ext cx="8228013"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8164" rIns="0" bIns="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algn="ctr" fontAlgn="auto">
              <a:spcBef>
                <a:spcPts val="0"/>
              </a:spcBef>
              <a:spcAft>
                <a:spcPts val="1293"/>
              </a:spcAft>
              <a:defRPr/>
            </a:pPr>
            <a:r>
              <a:rPr lang="pl-PL" sz="1050" dirty="0">
                <a:solidFill>
                  <a:schemeClr val="bg1"/>
                </a:solidFill>
                <a:hlinkClick r:id="rId3"/>
              </a:rPr>
              <a:t>http://www.flickr.com/photos/dopey/6273168640</a:t>
            </a:r>
            <a:r>
              <a:rPr lang="pl-PL" sz="1050" dirty="0" smtClean="0">
                <a:solidFill>
                  <a:schemeClr val="bg1"/>
                </a:solidFill>
                <a:hlinkClick r:id="rId3"/>
              </a:rPr>
              <a:t>/</a:t>
            </a:r>
            <a:r>
              <a:rPr lang="pl-PL" sz="1050" dirty="0" smtClean="0">
                <a:solidFill>
                  <a:schemeClr val="bg1"/>
                </a:solidFill>
              </a:rPr>
              <a:t> </a:t>
            </a:r>
            <a:endParaRPr lang="en-GB" sz="1050" dirty="0">
              <a:solidFill>
                <a:schemeClr val="bg1"/>
              </a:solidFill>
            </a:endParaRPr>
          </a:p>
        </p:txBody>
      </p:sp>
    </p:spTree>
    <p:extLst>
      <p:ext uri="{BB962C8B-B14F-4D97-AF65-F5344CB8AC3E}">
        <p14:creationId xmlns:p14="http://schemas.microsoft.com/office/powerpoint/2010/main" val="2907899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b="1" dirty="0">
                <a:latin typeface="Bangla MN"/>
                <a:cs typeface="Bangla MN"/>
              </a:rPr>
              <a:t>Thank you</a:t>
            </a:r>
          </a:p>
        </p:txBody>
      </p:sp>
      <p:sp>
        <p:nvSpPr>
          <p:cNvPr id="82947" name="Content Placeholder 2"/>
          <p:cNvSpPr>
            <a:spLocks noGrp="1"/>
          </p:cNvSpPr>
          <p:nvPr>
            <p:ph idx="1"/>
          </p:nvPr>
        </p:nvSpPr>
        <p:spPr>
          <a:xfrm>
            <a:off x="0" y="4960938"/>
            <a:ext cx="9144000" cy="1897062"/>
          </a:xfrm>
        </p:spPr>
        <p:txBody>
          <a:bodyPr/>
          <a:lstStyle/>
          <a:p>
            <a:pPr marL="0" indent="0" algn="ctr" eaLnBrk="1" hangingPunct="1">
              <a:buFont typeface="Arial" charset="0"/>
              <a:buNone/>
            </a:pPr>
            <a:r>
              <a:rPr lang="en-US" sz="2000" i="1">
                <a:latin typeface="Calibri" charset="0"/>
              </a:rPr>
              <a:t>Email: </a:t>
            </a:r>
            <a:r>
              <a:rPr lang="en-US" sz="2000">
                <a:latin typeface="Calibri" charset="0"/>
                <a:hlinkClick r:id="rId3"/>
              </a:rPr>
              <a:t>fitzgerald@education.concordia.ca</a:t>
            </a:r>
            <a:r>
              <a:rPr lang="en-US" sz="2000">
                <a:latin typeface="Calibri" charset="0"/>
              </a:rPr>
              <a:t>; </a:t>
            </a:r>
            <a:r>
              <a:rPr lang="en-US" altLang="zh-CN" sz="2000">
                <a:latin typeface="Calibri" charset="0"/>
                <a:ea typeface="SimSun" charset="0"/>
                <a:cs typeface="SimSun" charset="0"/>
              </a:rPr>
              <a:t> </a:t>
            </a:r>
            <a:r>
              <a:rPr lang="en-US" altLang="zh-CN" sz="2000">
                <a:latin typeface="Calibri" charset="0"/>
                <a:ea typeface="SimSun" charset="0"/>
                <a:cs typeface="SimSun" charset="0"/>
                <a:hlinkClick r:id="rId4"/>
              </a:rPr>
              <a:t>shaoqun@waikato.ac.nz</a:t>
            </a:r>
            <a:r>
              <a:rPr lang="en-US" altLang="zh-CN" sz="2000">
                <a:latin typeface="Calibri" charset="0"/>
                <a:ea typeface="SimSun" charset="0"/>
                <a:cs typeface="SimSun" charset="0"/>
              </a:rPr>
              <a:t> </a:t>
            </a:r>
          </a:p>
          <a:p>
            <a:pPr marL="0" indent="0" algn="ctr" eaLnBrk="1" hangingPunct="1">
              <a:buFont typeface="Arial" charset="0"/>
              <a:buNone/>
            </a:pPr>
            <a:r>
              <a:rPr lang="en-US" sz="2000">
                <a:latin typeface="Calibri" charset="0"/>
                <a:ea typeface="SimSun" charset="0"/>
                <a:cs typeface="SimSun" charset="0"/>
              </a:rPr>
              <a:t>FLAX Language: </a:t>
            </a:r>
            <a:r>
              <a:rPr lang="en-US" sz="2000">
                <a:latin typeface="Calibri" charset="0"/>
              </a:rPr>
              <a:t>flax.nzdl.org; </a:t>
            </a:r>
            <a:r>
              <a:rPr lang="en-US" sz="2000" i="1">
                <a:latin typeface="Calibri" charset="0"/>
              </a:rPr>
              <a:t>Twitter: </a:t>
            </a:r>
            <a:r>
              <a:rPr lang="en-US" sz="2000">
                <a:latin typeface="Calibri" charset="0"/>
              </a:rPr>
              <a:t>@AlannahFitz</a:t>
            </a:r>
          </a:p>
          <a:p>
            <a:pPr marL="0" indent="0" algn="ctr">
              <a:buFont typeface="Arial" charset="0"/>
              <a:buNone/>
            </a:pPr>
            <a:r>
              <a:rPr lang="en-US" sz="2000" i="1">
                <a:latin typeface="Calibri" charset="0"/>
              </a:rPr>
              <a:t>Slideshare:</a:t>
            </a:r>
            <a:r>
              <a:rPr lang="en-US" sz="2000">
                <a:latin typeface="Calibri" charset="0"/>
                <a:hlinkClick r:id="rId5"/>
              </a:rPr>
              <a:t>http://www.slideshare.net/AlannahOpenEd/</a:t>
            </a:r>
            <a:r>
              <a:rPr lang="en-US" sz="2000">
                <a:latin typeface="Calibri" charset="0"/>
              </a:rPr>
              <a:t> </a:t>
            </a:r>
          </a:p>
          <a:p>
            <a:pPr marL="0" indent="0" algn="ctr" eaLnBrk="1" hangingPunct="1">
              <a:buFont typeface="Arial" charset="0"/>
              <a:buNone/>
            </a:pPr>
            <a:r>
              <a:rPr lang="en-US" sz="2000">
                <a:latin typeface="Calibri" charset="0"/>
              </a:rPr>
              <a:t> </a:t>
            </a:r>
            <a:r>
              <a:rPr lang="en-US" sz="2000" i="1">
                <a:latin typeface="Calibri" charset="0"/>
              </a:rPr>
              <a:t>Blog: </a:t>
            </a:r>
            <a:r>
              <a:rPr lang="en-US" sz="2000">
                <a:latin typeface="Calibri" charset="0"/>
              </a:rPr>
              <a:t>Technology for Open English – Toying with Open E-resources </a:t>
            </a:r>
            <a:r>
              <a:rPr lang="en-US" sz="2000">
                <a:latin typeface="Calibri" charset="0"/>
                <a:hlinkClick r:id="rId6"/>
              </a:rPr>
              <a:t>www.alannahfitzgerald.org</a:t>
            </a:r>
            <a:r>
              <a:rPr lang="en-US" sz="2000">
                <a:latin typeface="Calibri" charset="0"/>
              </a:rPr>
              <a:t> </a:t>
            </a:r>
          </a:p>
          <a:p>
            <a:pPr marL="0" indent="0" algn="ctr" eaLnBrk="1" hangingPunct="1">
              <a:buFont typeface="Arial" charset="0"/>
              <a:buNone/>
            </a:pPr>
            <a:endParaRPr lang="en-US" sz="2000">
              <a:latin typeface="Calibri" charset="0"/>
            </a:endParaRPr>
          </a:p>
          <a:p>
            <a:pPr marL="0" indent="0" eaLnBrk="1" hangingPunct="1">
              <a:buFont typeface="Arial" charset="0"/>
              <a:buNone/>
            </a:pPr>
            <a:endParaRPr lang="en-US">
              <a:latin typeface="Calibri" charset="0"/>
            </a:endParaRPr>
          </a:p>
        </p:txBody>
      </p:sp>
    </p:spTree>
    <p:extLst>
      <p:ext uri="{BB962C8B-B14F-4D97-AF65-F5344CB8AC3E}">
        <p14:creationId xmlns:p14="http://schemas.microsoft.com/office/powerpoint/2010/main" val="37116140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ctrTitle"/>
          </p:nvPr>
        </p:nvSpPr>
        <p:spPr>
          <a:xfrm>
            <a:off x="0" y="2416175"/>
            <a:ext cx="9144000" cy="1470025"/>
          </a:xfrm>
        </p:spPr>
        <p:txBody>
          <a:bodyPr/>
          <a:lstStyle/>
          <a:p>
            <a:pPr eaLnBrk="1" hangingPunct="1"/>
            <a:r>
              <a:rPr lang="en-US" sz="7200">
                <a:latin typeface="Calibri" charset="0"/>
              </a:rPr>
              <a:t>flax.nzdl.org</a:t>
            </a:r>
            <a:endParaRPr lang="en-US" altLang="zh-CN" sz="7200">
              <a:latin typeface="Calibri" charset="0"/>
              <a:ea typeface="SimSun" charset="0"/>
              <a:cs typeface="SimSun" charset="0"/>
            </a:endParaRPr>
          </a:p>
        </p:txBody>
      </p:sp>
      <p:pic>
        <p:nvPicPr>
          <p:cNvPr id="52226" name="Picture 5" descr="flaxHeader_rig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0212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Content Placeholder 4" descr="flax_lc_cherry.tiff"/>
          <p:cNvPicPr>
            <a:picLocks noGrp="1" noChangeAspect="1"/>
          </p:cNvPicPr>
          <p:nvPr>
            <p:ph idx="1"/>
          </p:nvPr>
        </p:nvPicPr>
        <p:blipFill>
          <a:blip r:embed="rId2">
            <a:extLst>
              <a:ext uri="{28A0092B-C50C-407E-A947-70E740481C1C}">
                <a14:useLocalDpi xmlns:a14="http://schemas.microsoft.com/office/drawing/2010/main" val="0"/>
              </a:ext>
            </a:extLst>
          </a:blip>
          <a:srcRect t="-105550"/>
          <a:stretch>
            <a:fillRect/>
          </a:stretch>
        </p:blipFill>
        <p:spPr>
          <a:xfrm>
            <a:off x="457200" y="1600200"/>
            <a:ext cx="8229600" cy="5257800"/>
          </a:xfrm>
        </p:spPr>
      </p:pic>
      <p:pic>
        <p:nvPicPr>
          <p:cNvPr id="53250" name="Picture 5" descr="flax_lc.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0"/>
            <a:ext cx="54229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p:cNvSpPr>
            <a:spLocks noChangeArrowheads="1"/>
          </p:cNvSpPr>
          <p:nvPr/>
        </p:nvSpPr>
        <p:spPr bwMode="auto">
          <a:xfrm>
            <a:off x="3695700" y="3951288"/>
            <a:ext cx="977900" cy="1109662"/>
          </a:xfrm>
          <a:prstGeom prst="downArrow">
            <a:avLst>
              <a:gd name="adj1" fmla="val 50000"/>
              <a:gd name="adj2" fmla="val 28351"/>
            </a:avLst>
          </a:prstGeom>
          <a:solidFill>
            <a:srgbClr val="CFE7E5"/>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solidFill>
                <a:srgbClr val="FF0000"/>
              </a:solidFill>
              <a:latin typeface="+mn-lt"/>
              <a:ea typeface="+mn-ea"/>
              <a:cs typeface="+mn-cs"/>
            </a:endParaRPr>
          </a:p>
        </p:txBody>
      </p:sp>
      <p:grpSp>
        <p:nvGrpSpPr>
          <p:cNvPr id="8" name="Group 6"/>
          <p:cNvGrpSpPr>
            <a:grpSpLocks/>
          </p:cNvGrpSpPr>
          <p:nvPr/>
        </p:nvGrpSpPr>
        <p:grpSpPr bwMode="auto">
          <a:xfrm>
            <a:off x="4787900" y="5295900"/>
            <a:ext cx="3619500" cy="1562100"/>
            <a:chOff x="4309" y="3276"/>
            <a:chExt cx="1584" cy="669"/>
          </a:xfrm>
        </p:grpSpPr>
        <p:sp>
          <p:nvSpPr>
            <p:cNvPr id="9" name="Oval 7"/>
            <p:cNvSpPr>
              <a:spLocks noChangeArrowheads="1"/>
            </p:cNvSpPr>
            <p:nvPr/>
          </p:nvSpPr>
          <p:spPr bwMode="auto">
            <a:xfrm>
              <a:off x="4309" y="3755"/>
              <a:ext cx="634" cy="190"/>
            </a:xfrm>
            <a:prstGeom prst="ellipse">
              <a:avLst/>
            </a:prstGeom>
            <a:solidFill>
              <a:srgbClr val="CFE7E5">
                <a:alpha val="9999"/>
              </a:srgbClr>
            </a:solidFill>
            <a:ln w="360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10" name="Oval 8"/>
            <p:cNvSpPr>
              <a:spLocks noChangeArrowheads="1"/>
            </p:cNvSpPr>
            <p:nvPr/>
          </p:nvSpPr>
          <p:spPr bwMode="auto">
            <a:xfrm>
              <a:off x="4989" y="3276"/>
              <a:ext cx="904" cy="294"/>
            </a:xfrm>
            <a:prstGeom prst="ellipse">
              <a:avLst/>
            </a:prstGeom>
            <a:solidFill>
              <a:srgbClr val="CFE7E5"/>
            </a:solidFill>
            <a:ln w="360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tIns="78876" rIns="108000" bIns="63000" anchor="ctr"/>
            <a:lstStyle/>
            <a:p>
              <a:pPr algn="ctr" fontAlgn="auto">
                <a:spcBef>
                  <a:spcPts val="0"/>
                </a:spcBef>
                <a:spcAft>
                  <a:spcPts val="0"/>
                </a:spcAft>
                <a:tabLst>
                  <a:tab pos="656650" algn="l"/>
                  <a:tab pos="1313299" algn="l"/>
                </a:tabLst>
                <a:defRPr/>
              </a:pPr>
              <a:r>
                <a:rPr lang="en-GB" sz="2400" b="1" dirty="0">
                  <a:solidFill>
                    <a:srgbClr val="000000"/>
                  </a:solidFill>
                  <a:latin typeface="+mn-lt"/>
                  <a:ea typeface="+mn-ea"/>
                  <a:cs typeface="+mn-cs"/>
                </a:rPr>
                <a:t>BNC/BAWE</a:t>
              </a:r>
            </a:p>
          </p:txBody>
        </p:sp>
        <p:cxnSp>
          <p:nvCxnSpPr>
            <p:cNvPr id="11" name="AutoShape 9"/>
            <p:cNvCxnSpPr>
              <a:cxnSpLocks noChangeShapeType="1"/>
              <a:stCxn id="10" idx="3"/>
              <a:endCxn id="9" idx="7"/>
            </p:cNvCxnSpPr>
            <p:nvPr/>
          </p:nvCxnSpPr>
          <p:spPr bwMode="auto">
            <a:xfrm flipH="1">
              <a:off x="4850" y="3527"/>
              <a:ext cx="271" cy="256"/>
            </a:xfrm>
            <a:prstGeom prst="straightConnector1">
              <a:avLst/>
            </a:prstGeom>
            <a:noFill/>
            <a:ln w="360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21" name="Oval 7"/>
          <p:cNvSpPr>
            <a:spLocks noChangeArrowheads="1"/>
          </p:cNvSpPr>
          <p:nvPr/>
        </p:nvSpPr>
        <p:spPr bwMode="auto">
          <a:xfrm>
            <a:off x="2173288" y="2616200"/>
            <a:ext cx="4064000" cy="1084263"/>
          </a:xfrm>
          <a:prstGeom prst="ellipse">
            <a:avLst/>
          </a:prstGeom>
          <a:solidFill>
            <a:srgbClr val="CFE7E5">
              <a:alpha val="9999"/>
            </a:srgbClr>
          </a:solidFill>
          <a:ln w="360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Tree>
    <p:extLst>
      <p:ext uri="{BB962C8B-B14F-4D97-AF65-F5344CB8AC3E}">
        <p14:creationId xmlns:p14="http://schemas.microsoft.com/office/powerpoint/2010/main" val="4066408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ea typeface="+mj-ea"/>
                <a:cs typeface="+mj-cs"/>
              </a:rPr>
              <a:t>Learning Collocations collection in FLAX</a:t>
            </a:r>
            <a:br>
              <a:rPr lang="en-US" dirty="0" smtClean="0">
                <a:ea typeface="+mj-ea"/>
                <a:cs typeface="+mj-cs"/>
              </a:rPr>
            </a:br>
            <a:r>
              <a:rPr lang="en-US" sz="2200" dirty="0" smtClean="0">
                <a:ea typeface="+mj-ea"/>
                <a:cs typeface="+mj-cs"/>
              </a:rPr>
              <a:t>FLAX team collections building:</a:t>
            </a:r>
            <a:br>
              <a:rPr lang="en-US" sz="2200" dirty="0" smtClean="0">
                <a:ea typeface="+mj-ea"/>
                <a:cs typeface="+mj-cs"/>
              </a:rPr>
            </a:br>
            <a:r>
              <a:rPr lang="en-US" sz="2200" dirty="0" err="1" smtClean="0">
                <a:ea typeface="+mj-ea"/>
                <a:cs typeface="+mj-cs"/>
              </a:rPr>
              <a:t>Shaoqun</a:t>
            </a:r>
            <a:r>
              <a:rPr lang="en-US" sz="2200" dirty="0" smtClean="0">
                <a:ea typeface="+mj-ea"/>
                <a:cs typeface="+mj-cs"/>
              </a:rPr>
              <a:t> Wu, Ian Witten, Margaret Franken, </a:t>
            </a:r>
            <a:r>
              <a:rPr lang="en-US" sz="2200" dirty="0" err="1" smtClean="0">
                <a:ea typeface="+mj-ea"/>
                <a:cs typeface="+mj-cs"/>
              </a:rPr>
              <a:t>Xiaofeng</a:t>
            </a:r>
            <a:r>
              <a:rPr lang="en-US" sz="2200" dirty="0" smtClean="0">
                <a:ea typeface="+mj-ea"/>
                <a:cs typeface="+mj-cs"/>
              </a:rPr>
              <a:t> Yu – Waikato University</a:t>
            </a:r>
          </a:p>
        </p:txBody>
      </p:sp>
      <p:pic>
        <p:nvPicPr>
          <p:cNvPr id="54274" name="Content Placeholder 3" descr="research.tiff"/>
          <p:cNvPicPr>
            <a:picLocks noGrp="1" noChangeAspect="1"/>
          </p:cNvPicPr>
          <p:nvPr>
            <p:ph idx="1"/>
          </p:nvPr>
        </p:nvPicPr>
        <p:blipFill>
          <a:blip r:embed="rId2">
            <a:extLst>
              <a:ext uri="{28A0092B-C50C-407E-A947-70E740481C1C}">
                <a14:useLocalDpi xmlns:a14="http://schemas.microsoft.com/office/drawing/2010/main" val="0"/>
              </a:ext>
            </a:extLst>
          </a:blip>
          <a:srcRect l="-11873" r="-11873"/>
          <a:stretch>
            <a:fillRect/>
          </a:stretch>
        </p:blipFill>
        <p:spPr/>
      </p:pic>
      <p:sp>
        <p:nvSpPr>
          <p:cNvPr id="5" name="Footer Placeholder 4"/>
          <p:cNvSpPr>
            <a:spLocks noGrp="1"/>
          </p:cNvSpPr>
          <p:nvPr>
            <p:ph type="ftr" sz="quarter" idx="11"/>
          </p:nvPr>
        </p:nvSpPr>
        <p:spPr>
          <a:xfrm>
            <a:off x="0" y="6513513"/>
            <a:ext cx="9144000" cy="365125"/>
          </a:xfrm>
        </p:spPr>
        <p:txBody>
          <a:bodyPr/>
          <a:lstStyle/>
          <a:p>
            <a:pPr>
              <a:defRPr/>
            </a:pPr>
            <a:r>
              <a:rPr lang="en-US" dirty="0">
                <a:hlinkClick r:id="rId3"/>
              </a:rPr>
              <a:t>http://tinyurl.com/73zcgac</a:t>
            </a:r>
            <a:r>
              <a:rPr lang="en-US" dirty="0"/>
              <a:t> </a:t>
            </a:r>
          </a:p>
        </p:txBody>
      </p:sp>
    </p:spTree>
    <p:extLst>
      <p:ext uri="{BB962C8B-B14F-4D97-AF65-F5344CB8AC3E}">
        <p14:creationId xmlns:p14="http://schemas.microsoft.com/office/powerpoint/2010/main" val="28343752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800"/>
            <a:ext cx="8229600" cy="1143000"/>
          </a:xfrm>
        </p:spPr>
        <p:txBody>
          <a:bodyPr>
            <a:normAutofit fontScale="90000"/>
          </a:bodyPr>
          <a:lstStyle/>
          <a:p>
            <a:r>
              <a:rPr lang="en-US" dirty="0" smtClean="0"/>
              <a:t>Learning Collocations in FLAX: </a:t>
            </a:r>
            <a:br>
              <a:rPr lang="en-US" dirty="0" smtClean="0"/>
            </a:br>
            <a:r>
              <a:rPr lang="en-US" sz="3600" dirty="0" smtClean="0"/>
              <a:t>in response to ‘where are the good published collocations resources?’</a:t>
            </a:r>
            <a:endParaRPr lang="en-US" sz="3600"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Research </a:t>
            </a:r>
            <a:r>
              <a:rPr lang="en-US" dirty="0"/>
              <a:t>shows that the successful use of collocations in student writing and speaking supports not only improved levels of accuracy but also improved levels of fluency in their use of English (Wray, 2002; </a:t>
            </a:r>
            <a:r>
              <a:rPr lang="en-US" dirty="0" err="1"/>
              <a:t>Nesselhauf</a:t>
            </a:r>
            <a:r>
              <a:rPr lang="en-US" dirty="0"/>
              <a:t>, 2003).</a:t>
            </a:r>
            <a:r>
              <a:rPr lang="en-GB" dirty="0"/>
              <a:t> </a:t>
            </a:r>
            <a:endParaRPr lang="en-GB" dirty="0" smtClean="0"/>
          </a:p>
          <a:p>
            <a:r>
              <a:rPr lang="en-GB" dirty="0" smtClean="0"/>
              <a:t>Constraints with published collocations resources</a:t>
            </a:r>
          </a:p>
          <a:p>
            <a:pPr lvl="1"/>
            <a:r>
              <a:rPr lang="en-GB" dirty="0" smtClean="0"/>
              <a:t>Publication issues = the number and specificity of collocations examples that can be assigned to print and CD-ROM formats.</a:t>
            </a:r>
            <a:endParaRPr lang="en-US" dirty="0"/>
          </a:p>
        </p:txBody>
      </p:sp>
    </p:spTree>
    <p:extLst>
      <p:ext uri="{BB962C8B-B14F-4D97-AF65-F5344CB8AC3E}">
        <p14:creationId xmlns:p14="http://schemas.microsoft.com/office/powerpoint/2010/main" val="384227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274638"/>
            <a:ext cx="8815917" cy="1143000"/>
          </a:xfrm>
        </p:spPr>
        <p:txBody>
          <a:bodyPr>
            <a:normAutofit fontScale="90000"/>
          </a:bodyPr>
          <a:lstStyle/>
          <a:p>
            <a:r>
              <a:rPr lang="en-US" dirty="0" smtClean="0"/>
              <a:t>British Academic Written English corpus:</a:t>
            </a:r>
            <a:br>
              <a:rPr lang="en-US" dirty="0" smtClean="0"/>
            </a:br>
            <a:r>
              <a:rPr lang="en-US" dirty="0" smtClean="0"/>
              <a:t>browse by genre or discipline</a:t>
            </a:r>
            <a:endParaRPr lang="en-US" dirty="0"/>
          </a:p>
        </p:txBody>
      </p:sp>
      <p:pic>
        <p:nvPicPr>
          <p:cNvPr id="4" name="Content Placeholder 3" descr="browsebydisp.tiff"/>
          <p:cNvPicPr>
            <a:picLocks noGrp="1" noChangeAspect="1"/>
          </p:cNvPicPr>
          <p:nvPr>
            <p:ph idx="1"/>
          </p:nvPr>
        </p:nvPicPr>
        <p:blipFill rotWithShape="1">
          <a:blip r:embed="rId2">
            <a:extLst>
              <a:ext uri="{28A0092B-C50C-407E-A947-70E740481C1C}">
                <a14:useLocalDpi xmlns:a14="http://schemas.microsoft.com/office/drawing/2010/main" val="0"/>
              </a:ext>
            </a:extLst>
          </a:blip>
          <a:srcRect r="7041"/>
          <a:stretch/>
        </p:blipFill>
        <p:spPr/>
      </p:pic>
    </p:spTree>
    <p:extLst>
      <p:ext uri="{BB962C8B-B14F-4D97-AF65-F5344CB8AC3E}">
        <p14:creationId xmlns:p14="http://schemas.microsoft.com/office/powerpoint/2010/main" val="96179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7" y="443966"/>
            <a:ext cx="8688915" cy="1143000"/>
          </a:xfrm>
        </p:spPr>
        <p:txBody>
          <a:bodyPr>
            <a:normAutofit fontScale="90000"/>
          </a:bodyPr>
          <a:lstStyle/>
          <a:p>
            <a:r>
              <a:rPr lang="en-US" dirty="0" smtClean="0"/>
              <a:t>The BAWE collections in FLAX: </a:t>
            </a:r>
            <a:br>
              <a:rPr lang="en-US" dirty="0" smtClean="0"/>
            </a:br>
            <a:r>
              <a:rPr lang="en-US" sz="3600" dirty="0" smtClean="0"/>
              <a:t>moving away from mutt genres with digitally enhanced and authentic genres</a:t>
            </a:r>
            <a:endParaRPr lang="en-US" sz="3600"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 “ ‘mutt genres’—</a:t>
            </a:r>
            <a:r>
              <a:rPr lang="en-US" dirty="0"/>
              <a:t>genres that do not respond </a:t>
            </a:r>
            <a:r>
              <a:rPr lang="en-US" dirty="0" smtClean="0"/>
              <a:t>to rhetorical </a:t>
            </a:r>
            <a:r>
              <a:rPr lang="en-US" dirty="0"/>
              <a:t>situations requiring communication in order to accomplish a </a:t>
            </a:r>
            <a:r>
              <a:rPr lang="en-US" dirty="0" smtClean="0"/>
              <a:t>purpose that </a:t>
            </a:r>
            <a:r>
              <a:rPr lang="en-US" dirty="0"/>
              <a:t>is meaningful to the </a:t>
            </a:r>
            <a:r>
              <a:rPr lang="en-US" dirty="0" smtClean="0"/>
              <a:t>author” (</a:t>
            </a:r>
            <a:r>
              <a:rPr lang="en-US" dirty="0" err="1" smtClean="0"/>
              <a:t>Wardell</a:t>
            </a:r>
            <a:r>
              <a:rPr lang="en-US" dirty="0" smtClean="0"/>
              <a:t>, 2009).</a:t>
            </a:r>
          </a:p>
          <a:p>
            <a:r>
              <a:rPr lang="en-US" dirty="0" smtClean="0"/>
              <a:t>“Unsurprisingly</a:t>
            </a:r>
            <a:r>
              <a:rPr lang="en-US" dirty="0"/>
              <a:t>, the utility of the corpus is increased when it has been annotated, making it no longer a body of text where linguistic information is implicitly present, but one which may be considered a repository of linguistic information</a:t>
            </a:r>
            <a:r>
              <a:rPr lang="en-US" dirty="0" smtClean="0"/>
              <a:t>.” (ICT4LT, Module 3.4 </a:t>
            </a:r>
            <a:r>
              <a:rPr lang="en-US" dirty="0"/>
              <a:t>Corpus Linguistics </a:t>
            </a:r>
            <a:r>
              <a:rPr lang="en-US" dirty="0">
                <a:hlinkClick r:id="rId2"/>
              </a:rPr>
              <a:t>http://www.ict4lt.org/en/en_mod3-4.</a:t>
            </a:r>
            <a:r>
              <a:rPr lang="en-US" dirty="0" smtClean="0">
                <a:hlinkClick r:id="rId2"/>
              </a:rPr>
              <a:t>htm</a:t>
            </a:r>
            <a:r>
              <a:rPr lang="en-US" dirty="0" smtClean="0"/>
              <a:t>)</a:t>
            </a:r>
            <a:endParaRPr lang="en-GB" dirty="0"/>
          </a:p>
        </p:txBody>
      </p:sp>
    </p:spTree>
    <p:extLst>
      <p:ext uri="{BB962C8B-B14F-4D97-AF65-F5344CB8AC3E}">
        <p14:creationId xmlns:p14="http://schemas.microsoft.com/office/powerpoint/2010/main" val="2675487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747</TotalTime>
  <Words>971</Words>
  <Application>Microsoft Macintosh PowerPoint</Application>
  <PresentationFormat>On-screen Show (4:3)</PresentationFormat>
  <Paragraphs>110</Paragraphs>
  <Slides>37</Slides>
  <Notes>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FLAX Weaving with Oxford Open Educational Resources</vt:lpstr>
      <vt:lpstr>Overview</vt:lpstr>
      <vt:lpstr>PowerPoint Presentation</vt:lpstr>
      <vt:lpstr>flax.nzdl.org</vt:lpstr>
      <vt:lpstr>PowerPoint Presentation</vt:lpstr>
      <vt:lpstr>Learning Collocations collection in FLAX FLAX team collections building: Shaoqun Wu, Ian Witten, Margaret Franken, Xiaofeng Yu – Waikato University</vt:lpstr>
      <vt:lpstr>Learning Collocations in FLAX:  in response to ‘where are the good published collocations resources?’</vt:lpstr>
      <vt:lpstr>British Academic Written English corpus: browse by genre or discipline</vt:lpstr>
      <vt:lpstr>The BAWE collections in FLAX:  moving away from mutt genres with digitally enhanced and authentic genres</vt:lpstr>
      <vt:lpstr>BAWE sub corpus wordlists</vt:lpstr>
      <vt:lpstr>The BAWE sub corpus text collections: POS-tagging phrases</vt:lpstr>
      <vt:lpstr>Search and store collocations</vt:lpstr>
      <vt:lpstr>Retrieve and save collocations</vt:lpstr>
      <vt:lpstr>Collocational links to further resources</vt:lpstr>
      <vt:lpstr>Wikify key words &amp; phrases</vt:lpstr>
      <vt:lpstr>Word lists:  general, academic, specific, key</vt:lpstr>
      <vt:lpstr>How could you use the FLAX collections in your teaching and learning?</vt:lpstr>
      <vt:lpstr>University of Oxford OER</vt:lpstr>
      <vt:lpstr>PowerPoint Presentation</vt:lpstr>
      <vt:lpstr>PowerPoint Presentation</vt:lpstr>
      <vt:lpstr>PowerPoint Presentation</vt:lpstr>
      <vt:lpstr>It’s all in the downloads</vt:lpstr>
      <vt:lpstr>English OER through literature</vt:lpstr>
      <vt:lpstr>Great Writers Inspire</vt:lpstr>
      <vt:lpstr>What could you do with the Oxford Creative Commons podcast content?</vt:lpstr>
      <vt:lpstr>Linking open tools and open pods</vt:lpstr>
      <vt:lpstr>OpenSpires in FLAX</vt:lpstr>
      <vt:lpstr>Mining Oxford podcasts</vt:lpstr>
      <vt:lpstr>Mining &amp; linking key collocations</vt:lpstr>
      <vt:lpstr>PowerPoint Presentation</vt:lpstr>
      <vt:lpstr>Developing podcast activities in FLAX</vt:lpstr>
      <vt:lpstr>Close exercises in FLAX</vt:lpstr>
      <vt:lpstr>YouTube in FLAX</vt:lpstr>
      <vt:lpstr>Scrambled sentences in FLAX</vt:lpstr>
      <vt:lpstr>Drag ‘n’ Drop exercises in FLAX</vt:lpstr>
      <vt:lpstr>Please register with FLAX to build your own collections!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FLAX Weaving with Oxford Open Educational Resources</dc:title>
  <dc:creator>Alannah Fitzgerald</dc:creator>
  <cp:lastModifiedBy>Alannah Fitzgerald</cp:lastModifiedBy>
  <cp:revision>17</cp:revision>
  <dcterms:created xsi:type="dcterms:W3CDTF">2013-01-24T13:56:07Z</dcterms:created>
  <dcterms:modified xsi:type="dcterms:W3CDTF">2013-01-25T06:54:20Z</dcterms:modified>
</cp:coreProperties>
</file>